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5"/>
  </p:notesMasterIdLst>
  <p:sldIdLst>
    <p:sldId id="34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5" r:id="rId17"/>
    <p:sldId id="276" r:id="rId18"/>
    <p:sldId id="277" r:id="rId19"/>
    <p:sldId id="278" r:id="rId20"/>
    <p:sldId id="279" r:id="rId21"/>
    <p:sldId id="274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2" r:id="rId73"/>
    <p:sldId id="333" r:id="rId74"/>
    <p:sldId id="334" r:id="rId75"/>
    <p:sldId id="338" r:id="rId76"/>
    <p:sldId id="339" r:id="rId77"/>
    <p:sldId id="344" r:id="rId78"/>
    <p:sldId id="340" r:id="rId79"/>
    <p:sldId id="342" r:id="rId80"/>
    <p:sldId id="346" r:id="rId81"/>
    <p:sldId id="345" r:id="rId82"/>
    <p:sldId id="347" r:id="rId83"/>
    <p:sldId id="348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2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C9C11-88FD-4374-A77F-EFCE10EDBBB0}" type="datetimeFigureOut">
              <a:rPr lang="en-US" smtClean="0"/>
              <a:t>2/1/2012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3D0F69-D13C-4C1F-BAE3-DD470AAAB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46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D8D007-8704-4216-9A2E-C2E5C7E682C1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E8318F-39FA-4BEE-AF82-EAE0CD7B1827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D39411-5A0D-4692-B91C-D211F69E1135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80C67B-DE7B-4248-8002-EAE0E7391AAF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F99CA-E06F-4830-906C-90342001169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E8318F-39FA-4BEE-AF82-EAE0CD7B1827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6DD23-6632-4A15-9C9B-5459C35EECC5}" type="slidenum">
              <a:rPr lang="ko-KR" altLang="en-US" smtClean="0"/>
              <a:pPr/>
              <a:t>63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6DD23-6632-4A15-9C9B-5459C35EECC5}" type="slidenum">
              <a:rPr lang="ko-KR" altLang="en-US" smtClean="0"/>
              <a:pPr/>
              <a:t>64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6DD23-6632-4A15-9C9B-5459C35EECC5}" type="slidenum">
              <a:rPr lang="ko-KR" altLang="en-US" smtClean="0"/>
              <a:pPr/>
              <a:t>65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6DD23-6632-4A15-9C9B-5459C35EECC5}" type="slidenum">
              <a:rPr lang="ko-KR" altLang="en-US" smtClean="0"/>
              <a:pPr/>
              <a:t>66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6DD23-6632-4A15-9C9B-5459C35EECC5}" type="slidenum">
              <a:rPr lang="ko-KR" altLang="en-US" smtClean="0"/>
              <a:pPr/>
              <a:t>67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F10FF-3F1F-4602-A24A-52E53627F479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6DD23-6632-4A15-9C9B-5459C35EECC5}" type="slidenum">
              <a:rPr lang="ko-KR" altLang="en-US" smtClean="0"/>
              <a:pPr/>
              <a:t>68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6DD23-6632-4A15-9C9B-5459C35EECC5}" type="slidenum">
              <a:rPr lang="ko-KR" altLang="en-US" smtClean="0"/>
              <a:pPr/>
              <a:t>69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6DD23-6632-4A15-9C9B-5459C35EECC5}" type="slidenum">
              <a:rPr lang="ko-KR" altLang="en-US" smtClean="0"/>
              <a:pPr/>
              <a:t>70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6DD23-6632-4A15-9C9B-5459C35EECC5}" type="slidenum">
              <a:rPr lang="ko-KR" altLang="en-US" smtClean="0"/>
              <a:pPr/>
              <a:t>71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6DD23-6632-4A15-9C9B-5459C35EECC5}" type="slidenum">
              <a:rPr lang="ko-KR" altLang="en-US" smtClean="0"/>
              <a:pPr/>
              <a:t>73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6DD23-6632-4A15-9C9B-5459C35EECC5}" type="slidenum">
              <a:rPr lang="ko-KR" altLang="en-US" smtClean="0"/>
              <a:pPr/>
              <a:t>74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6DD23-6632-4A15-9C9B-5459C35EECC5}" type="slidenum">
              <a:rPr lang="ko-KR" altLang="en-US" smtClean="0"/>
              <a:pPr/>
              <a:t>76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6DD23-6632-4A15-9C9B-5459C35EECC5}" type="slidenum">
              <a:rPr lang="ko-KR" altLang="en-US" smtClean="0"/>
              <a:pPr/>
              <a:t>78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6DD23-6632-4A15-9C9B-5459C35EECC5}" type="slidenum">
              <a:rPr lang="ko-KR" altLang="en-US" smtClean="0"/>
              <a:pPr/>
              <a:t>80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CEAAC5-ECC2-498B-8E57-EA4C5A9575B4}" type="slidenum">
              <a:rPr lang="en-US"/>
              <a:pPr/>
              <a:t>8</a:t>
            </a:fld>
            <a:endParaRPr lang="en-US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BB663F-CFEA-4690-90A1-EE239A2A4DA0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B27758-4D52-46C5-B788-9DE856524289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6DA799-AAF8-4497-A378-5900C3C6DD73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A0BA56-86A0-4410-BB6D-D42806EDB5A2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80DC3A-D86B-44B0-8202-3C3C921B7D11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2E0826-D4CE-4D76-9F7C-94041640F9AC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304800"/>
            <a:ext cx="6781800" cy="1470025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25146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DAFC9DC-559D-4373-97DE-D565D4F7DBFA}" type="datetimeFigureOut">
              <a:rPr lang="en-US" smtClean="0"/>
              <a:t>2/1/2012</a:t>
            </a:fld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fld id="{314A1BF2-5E71-4F5F-8E85-D6C031786E26}" type="slidenum">
              <a:rPr lang="en-US" smtClean="0"/>
              <a:t>‹#›</a:t>
            </a:fld>
            <a:endParaRPr lang="en-US"/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H="1">
            <a:off x="1066800" y="838200"/>
            <a:ext cx="0" cy="495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 flipV="1">
            <a:off x="533400" y="2133600"/>
            <a:ext cx="777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130" name="Picture 10" descr="UFsignature_b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63" y="4789488"/>
            <a:ext cx="2474912" cy="45402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AFC9DC-559D-4373-97DE-D565D4F7DBFA}" type="datetimeFigureOut">
              <a:rPr lang="en-US" smtClean="0"/>
              <a:t>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A1BF2-5E71-4F5F-8E85-D6C031786E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AFC9DC-559D-4373-97DE-D565D4F7DBFA}" type="datetimeFigureOut">
              <a:rPr lang="en-US" smtClean="0"/>
              <a:t>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A1BF2-5E71-4F5F-8E85-D6C031786E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0386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29D9A-A255-4C10-AAB7-861B47810187}" type="datetime1">
              <a:rPr lang="en-US" smtClean="0"/>
              <a:pPr>
                <a:defRPr/>
              </a:pPr>
              <a:t>2/1/2012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AD21D-EB60-4582-8AB5-DE89D5D1C0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6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AFC9DC-559D-4373-97DE-D565D4F7DBFA}" type="datetimeFigureOut">
              <a:rPr lang="en-US" smtClean="0"/>
              <a:t>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A1BF2-5E71-4F5F-8E85-D6C031786E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AFC9DC-559D-4373-97DE-D565D4F7DBFA}" type="datetimeFigureOut">
              <a:rPr lang="en-US" smtClean="0"/>
              <a:t>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A1BF2-5E71-4F5F-8E85-D6C031786E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AFC9DC-559D-4373-97DE-D565D4F7DBFA}" type="datetimeFigureOut">
              <a:rPr lang="en-US" smtClean="0"/>
              <a:t>2/1/2012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A1BF2-5E71-4F5F-8E85-D6C031786E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AFC9DC-559D-4373-97DE-D565D4F7DBFA}" type="datetimeFigureOut">
              <a:rPr lang="en-US" smtClean="0"/>
              <a:t>2/1/2012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A1BF2-5E71-4F5F-8E85-D6C031786E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AFC9DC-559D-4373-97DE-D565D4F7DBFA}" type="datetimeFigureOut">
              <a:rPr lang="en-US" smtClean="0"/>
              <a:t>2/1/2012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A1BF2-5E71-4F5F-8E85-D6C031786E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AFC9DC-559D-4373-97DE-D565D4F7DBFA}" type="datetimeFigureOut">
              <a:rPr lang="en-US" smtClean="0"/>
              <a:t>2/1/2012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A1BF2-5E71-4F5F-8E85-D6C031786E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AFC9DC-559D-4373-97DE-D565D4F7DBFA}" type="datetimeFigureOut">
              <a:rPr lang="en-US" smtClean="0"/>
              <a:t>2/1/2012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A1BF2-5E71-4F5F-8E85-D6C031786E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AFC9DC-559D-4373-97DE-D565D4F7DBFA}" type="datetimeFigureOut">
              <a:rPr lang="en-US" smtClean="0"/>
              <a:t>2/1/2012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A1BF2-5E71-4F5F-8E85-D6C031786E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67062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23682"/>
            <a:ext cx="8229600" cy="487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DAFC9DC-559D-4373-97DE-D565D4F7DBFA}" type="datetimeFigureOut">
              <a:rPr lang="en-US" smtClean="0"/>
              <a:t>2/1/2012</a:t>
            </a:fld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4400" y="6354763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314A1BF2-5E71-4F5F-8E85-D6C031786E26}" type="slidenum">
              <a:rPr lang="en-US" smtClean="0"/>
              <a:t>‹#›</a:t>
            </a:fld>
            <a:endParaRPr lang="en-US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457200" y="1111624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4419600" y="6248400"/>
            <a:ext cx="434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b="1"/>
              <a:t>Center for Intelligent Machines and Robotics</a:t>
            </a:r>
          </a:p>
          <a:p>
            <a:pPr algn="r"/>
            <a:r>
              <a:rPr lang="en-US" sz="1200" b="1"/>
              <a:t>College of Engineering</a:t>
            </a:r>
          </a:p>
        </p:txBody>
      </p:sp>
      <p:pic>
        <p:nvPicPr>
          <p:cNvPr id="4107" name="Picture 11" descr="UFsignature_bw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9738" y="6235700"/>
            <a:ext cx="2474912" cy="4540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jpe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../../../Videos/2007urban_challenge/081028_areaA_run1.wmv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hyperlink" Target="file:///M:\doc2\afrl\convoy\nevada081112\presentation\Robotic_Convoy-Presentation.wmv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file:///M:\doc2\afrl\convoy\nevada081112\presentation\vision_run081112.wmv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../../../Videos/101021_wyoming/1010_wyoming.wmv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image" Target="../media/image43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2.bin"/><Relationship Id="rId4" Type="http://schemas.openxmlformats.org/officeDocument/2006/relationships/image" Target="http://www.me.ufl.edu/CIMAR/picture_library/plat/images/compliance1_jpg.jp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4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0.wmf"/><Relationship Id="rId4" Type="http://schemas.openxmlformats.org/officeDocument/2006/relationships/oleObject" Target="../embeddings/oleObject5.bin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hyperlink" Target="../../../Videos/Nease_run1.MPG" TargetMode="External"/><Relationship Id="rId5" Type="http://schemas.openxmlformats.org/officeDocument/2006/relationships/image" Target="../media/image56.wmf"/><Relationship Id="rId4" Type="http://schemas.openxmlformats.org/officeDocument/2006/relationships/oleObject" Target="../embeddings/oleObject6.bin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59.png"/><Relationship Id="rId4" Type="http://schemas.openxmlformats.org/officeDocument/2006/relationships/image" Target="../media/image6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62.png"/><Relationship Id="rId4" Type="http://schemas.openxmlformats.org/officeDocument/2006/relationships/image" Target="../media/image5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5.xml"/><Relationship Id="rId7" Type="http://schemas.openxmlformats.org/officeDocument/2006/relationships/image" Target="../media/image6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6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8.xml"/><Relationship Id="rId7" Type="http://schemas.openxmlformats.org/officeDocument/2006/relationships/image" Target="../media/image7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70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file:///M:\doc1\patents\moses_variable_stiffness\korea_trip_info\Quarter_Car_Rig\Quarter_Car_Rig.wm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../../../Videos/2007urban_challenge/sanjay_results.wmv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../../../Videos/2005grand_challenge/teamCIMAR_GC2005_shortERER.wm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533400"/>
            <a:ext cx="7467600" cy="1470025"/>
          </a:xfrm>
        </p:spPr>
        <p:txBody>
          <a:bodyPr/>
          <a:lstStyle/>
          <a:p>
            <a:r>
              <a:rPr lang="en-US" dirty="0" smtClean="0"/>
              <a:t>Autonomous Vehicle Development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514600"/>
            <a:ext cx="7315200" cy="1752600"/>
          </a:xfrm>
        </p:spPr>
        <p:txBody>
          <a:bodyPr/>
          <a:lstStyle/>
          <a:p>
            <a:r>
              <a:rPr lang="en-US" dirty="0" smtClean="0"/>
              <a:t>Center </a:t>
            </a:r>
            <a:r>
              <a:rPr lang="en-US" dirty="0"/>
              <a:t>for Intelligent Machines and </a:t>
            </a:r>
            <a:r>
              <a:rPr lang="en-US" dirty="0" smtClean="0"/>
              <a:t>Robotics</a:t>
            </a:r>
          </a:p>
          <a:p>
            <a:r>
              <a:rPr lang="en-US" dirty="0" smtClean="0"/>
              <a:t>University </a:t>
            </a:r>
            <a:r>
              <a:rPr lang="en-US" dirty="0"/>
              <a:t>of Florida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01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9F35E10-02EF-4490-B571-EFDD1D535C42}" type="slidenum">
              <a:rPr lang="en-US" smtClean="0"/>
              <a:pPr/>
              <a:t>10</a:t>
            </a:fld>
            <a:endParaRPr lang="en-US" dirty="0" smtClean="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2005 DARPA GC Results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23 vehicles left the starting line</a:t>
            </a:r>
          </a:p>
          <a:p>
            <a:pPr eaLnBrk="1" hangingPunct="1"/>
            <a:r>
              <a:rPr lang="en-US" smtClean="0"/>
              <a:t>5 vehicles completed the 132 mile course</a:t>
            </a:r>
          </a:p>
          <a:p>
            <a:pPr lvl="1" eaLnBrk="1" hangingPunct="1"/>
            <a:r>
              <a:rPr lang="en-US" smtClean="0"/>
              <a:t>Stanford Stanley</a:t>
            </a:r>
          </a:p>
          <a:p>
            <a:pPr lvl="1" eaLnBrk="1" hangingPunct="1"/>
            <a:r>
              <a:rPr lang="en-US" smtClean="0"/>
              <a:t>CMU Sandstorm</a:t>
            </a:r>
          </a:p>
          <a:p>
            <a:pPr lvl="1" eaLnBrk="1" hangingPunct="1"/>
            <a:r>
              <a:rPr lang="en-US" smtClean="0"/>
              <a:t>CMU Highlander</a:t>
            </a:r>
          </a:p>
          <a:p>
            <a:pPr lvl="1" eaLnBrk="1" hangingPunct="1"/>
            <a:r>
              <a:rPr lang="en-US" smtClean="0"/>
              <a:t>Gray Team Kat 5</a:t>
            </a:r>
          </a:p>
          <a:p>
            <a:pPr lvl="1" eaLnBrk="1" hangingPunct="1"/>
            <a:r>
              <a:rPr lang="en-US" smtClean="0"/>
              <a:t>Oshgosh Terra Max</a:t>
            </a:r>
          </a:p>
        </p:txBody>
      </p:sp>
    </p:spTree>
    <p:extLst>
      <p:ext uri="{BB962C8B-B14F-4D97-AF65-F5344CB8AC3E}">
        <p14:creationId xmlns:p14="http://schemas.microsoft.com/office/powerpoint/2010/main" val="53230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A9AC014-35DC-477C-8B42-80D8359E649F}" type="slidenum">
              <a:rPr lang="en-US" smtClean="0"/>
              <a:pPr/>
              <a:t>11</a:t>
            </a:fld>
            <a:endParaRPr lang="en-US" smtClean="0"/>
          </a:p>
        </p:txBody>
      </p:sp>
      <p:pic>
        <p:nvPicPr>
          <p:cNvPr id="16387" name="Picture 2" descr="DSCN12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AutoShape 3"/>
          <p:cNvSpPr>
            <a:spLocks noChangeAspect="1" noChangeArrowheads="1"/>
          </p:cNvSpPr>
          <p:nvPr/>
        </p:nvSpPr>
        <p:spPr bwMode="auto">
          <a:xfrm rot="-5400000">
            <a:off x="4233069" y="2701131"/>
            <a:ext cx="147638" cy="688975"/>
          </a:xfrm>
          <a:prstGeom prst="notchedRightArrow">
            <a:avLst>
              <a:gd name="adj1" fmla="val 29269"/>
              <a:gd name="adj2" fmla="val 31421"/>
            </a:avLst>
          </a:prstGeom>
          <a:solidFill>
            <a:srgbClr val="FFCC99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AutoShape 4"/>
          <p:cNvSpPr>
            <a:spLocks noChangeAspect="1" noChangeArrowheads="1"/>
          </p:cNvSpPr>
          <p:nvPr/>
        </p:nvSpPr>
        <p:spPr bwMode="auto">
          <a:xfrm rot="-5909636">
            <a:off x="4098925" y="3216275"/>
            <a:ext cx="228600" cy="958850"/>
          </a:xfrm>
          <a:prstGeom prst="notchedRightArrow">
            <a:avLst>
              <a:gd name="adj1" fmla="val 29269"/>
              <a:gd name="adj2" fmla="val 31421"/>
            </a:avLst>
          </a:prstGeom>
          <a:solidFill>
            <a:srgbClr val="FFCC99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AutoShape 5"/>
          <p:cNvSpPr>
            <a:spLocks noChangeArrowheads="1"/>
          </p:cNvSpPr>
          <p:nvPr/>
        </p:nvSpPr>
        <p:spPr bwMode="auto">
          <a:xfrm rot="-5861045">
            <a:off x="4277520" y="4241006"/>
            <a:ext cx="525462" cy="1666875"/>
          </a:xfrm>
          <a:prstGeom prst="notchedRightArrow">
            <a:avLst>
              <a:gd name="adj1" fmla="val 29269"/>
              <a:gd name="adj2" fmla="val 31421"/>
            </a:avLst>
          </a:prstGeom>
          <a:solidFill>
            <a:srgbClr val="FFCC99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693738" y="176213"/>
            <a:ext cx="594995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6538" indent="-236538">
              <a:buFont typeface="Arial" charset="0"/>
              <a:buChar char="•"/>
            </a:pPr>
            <a:r>
              <a:rPr lang="en-US"/>
              <a:t>After 14 miles of travel, UF system had an 8 meter error in GPS position (vehicle thought the centerline of the corridor was off to the right).</a:t>
            </a:r>
          </a:p>
          <a:p>
            <a:pPr marL="236538" indent="-236538">
              <a:spcBef>
                <a:spcPts val="600"/>
              </a:spcBef>
              <a:buFont typeface="Arial" charset="0"/>
              <a:buChar char="•"/>
            </a:pPr>
            <a:r>
              <a:rPr lang="en-US"/>
              <a:t>Upon reaching this road junction, the vehicle moved to the right.</a:t>
            </a:r>
          </a:p>
        </p:txBody>
      </p:sp>
    </p:spTree>
    <p:extLst>
      <p:ext uri="{BB962C8B-B14F-4D97-AF65-F5344CB8AC3E}">
        <p14:creationId xmlns:p14="http://schemas.microsoft.com/office/powerpoint/2010/main" val="253145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History</a:t>
            </a:r>
          </a:p>
          <a:p>
            <a:pPr lvl="1"/>
            <a:r>
              <a:rPr lang="en-US" dirty="0" smtClean="0"/>
              <a:t>Autonomous navigation </a:t>
            </a:r>
            <a:r>
              <a:rPr lang="en-US" dirty="0"/>
              <a:t>with static </a:t>
            </a:r>
            <a:r>
              <a:rPr lang="en-US" dirty="0" smtClean="0"/>
              <a:t>obstacles.</a:t>
            </a:r>
          </a:p>
          <a:p>
            <a:pPr lvl="1"/>
            <a:r>
              <a:rPr lang="en-US" dirty="0" smtClean="0"/>
              <a:t>Autonomous navigation in an urban environment.</a:t>
            </a:r>
          </a:p>
          <a:p>
            <a:pPr lvl="1"/>
            <a:r>
              <a:rPr lang="en-US" dirty="0" smtClean="0"/>
              <a:t>Application: Autonomous convoy operations.</a:t>
            </a:r>
          </a:p>
          <a:p>
            <a:pPr lvl="1"/>
            <a:r>
              <a:rPr lang="en-US" dirty="0" smtClean="0"/>
              <a:t>Application: Automated range clearance.</a:t>
            </a:r>
          </a:p>
          <a:p>
            <a:pPr>
              <a:spcBef>
                <a:spcPts val="2400"/>
              </a:spcBef>
            </a:pPr>
            <a:r>
              <a:rPr lang="en-US" dirty="0"/>
              <a:t> Direction of </a:t>
            </a:r>
            <a:r>
              <a:rPr lang="en-US" dirty="0" smtClean="0"/>
              <a:t>Research</a:t>
            </a:r>
          </a:p>
          <a:p>
            <a:pPr lvl="1"/>
            <a:r>
              <a:rPr lang="en-US" dirty="0" smtClean="0"/>
              <a:t>Manipulation.</a:t>
            </a:r>
          </a:p>
          <a:p>
            <a:pPr lvl="1"/>
            <a:r>
              <a:rPr lang="en-US" dirty="0"/>
              <a:t>Vehicle performance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New research thrusts.</a:t>
            </a:r>
          </a:p>
        </p:txBody>
      </p:sp>
      <p:pic>
        <p:nvPicPr>
          <p:cNvPr id="6146" name="Picture 2" descr="C:\Users\carl\AppData\Local\Microsoft\Windows\Temporary Internet Files\Content.IE5\VLQH7MWW\MC900432666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40192"/>
            <a:ext cx="755573" cy="75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37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67062"/>
            <a:ext cx="8763000" cy="868362"/>
          </a:xfrm>
        </p:spPr>
        <p:txBody>
          <a:bodyPr/>
          <a:lstStyle/>
          <a:p>
            <a:r>
              <a:rPr lang="en-US" dirty="0" smtClean="0"/>
              <a:t>Urban Area Nav. Problem Statement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given:</a:t>
            </a:r>
          </a:p>
          <a:p>
            <a:pPr lvl="1"/>
            <a:r>
              <a:rPr lang="en-US" dirty="0" smtClean="0"/>
              <a:t>Road Network Data File</a:t>
            </a:r>
          </a:p>
          <a:p>
            <a:pPr lvl="1"/>
            <a:r>
              <a:rPr lang="en-US" dirty="0" smtClean="0"/>
              <a:t>Mission Data File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do  the following:</a:t>
            </a:r>
          </a:p>
          <a:p>
            <a:pPr lvl="1"/>
            <a:r>
              <a:rPr lang="en-US" dirty="0" smtClean="0"/>
              <a:t>visit the waypoints</a:t>
            </a:r>
            <a:br>
              <a:rPr lang="en-US" dirty="0" smtClean="0"/>
            </a:br>
            <a:r>
              <a:rPr lang="en-US" dirty="0" smtClean="0"/>
              <a:t>listed in the Mission</a:t>
            </a:r>
            <a:br>
              <a:rPr lang="en-US" dirty="0" smtClean="0"/>
            </a:br>
            <a:r>
              <a:rPr lang="en-US" dirty="0" smtClean="0"/>
              <a:t>Data File</a:t>
            </a:r>
          </a:p>
          <a:p>
            <a:pPr lvl="1"/>
            <a:r>
              <a:rPr lang="en-US" dirty="0" smtClean="0"/>
              <a:t>obey traffic laws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6AFC4-EA33-4A19-AE09-A8F2CEEA14D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0" b="12097"/>
          <a:stretch/>
        </p:blipFill>
        <p:spPr bwMode="auto">
          <a:xfrm>
            <a:off x="4158493" y="3048000"/>
            <a:ext cx="4528833" cy="2643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31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Sample Road Network Data File (RNDF)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US" sz="1400" dirty="0" err="1" smtClean="0"/>
              <a:t>RNDF_name</a:t>
            </a:r>
            <a:r>
              <a:rPr lang="en-US" sz="1400" dirty="0" smtClean="0"/>
              <a:t>	Sample_RNDF_Rev_1.5</a:t>
            </a:r>
          </a:p>
          <a:p>
            <a:pPr>
              <a:buNone/>
            </a:pPr>
            <a:r>
              <a:rPr lang="en-US" sz="1400" dirty="0" err="1" smtClean="0"/>
              <a:t>num_segments</a:t>
            </a:r>
            <a:r>
              <a:rPr lang="en-US" sz="1400" dirty="0" smtClean="0"/>
              <a:t>	13</a:t>
            </a:r>
          </a:p>
          <a:p>
            <a:pPr>
              <a:buNone/>
            </a:pPr>
            <a:r>
              <a:rPr lang="en-US" sz="1400" dirty="0" err="1" smtClean="0"/>
              <a:t>num_zones</a:t>
            </a:r>
            <a:r>
              <a:rPr lang="en-US" sz="1400" dirty="0" smtClean="0"/>
              <a:t>	1</a:t>
            </a:r>
          </a:p>
          <a:p>
            <a:pPr>
              <a:buNone/>
            </a:pPr>
            <a:r>
              <a:rPr lang="en-US" sz="1400" dirty="0" err="1" smtClean="0"/>
              <a:t>format_version</a:t>
            </a:r>
            <a:r>
              <a:rPr lang="en-US" sz="1400" dirty="0" smtClean="0"/>
              <a:t>	1.0</a:t>
            </a:r>
          </a:p>
          <a:p>
            <a:pPr>
              <a:buNone/>
            </a:pPr>
            <a:r>
              <a:rPr lang="en-US" sz="1400" dirty="0" err="1" smtClean="0"/>
              <a:t>creation_date</a:t>
            </a:r>
            <a:r>
              <a:rPr lang="en-US" sz="1400" dirty="0" smtClean="0"/>
              <a:t>	29-Mar-07</a:t>
            </a:r>
          </a:p>
          <a:p>
            <a:pPr>
              <a:buNone/>
            </a:pPr>
            <a:r>
              <a:rPr lang="en-US" sz="1400" dirty="0" smtClean="0"/>
              <a:t>segment	1</a:t>
            </a:r>
          </a:p>
          <a:p>
            <a:pPr>
              <a:buNone/>
            </a:pPr>
            <a:r>
              <a:rPr lang="en-US" sz="1400" dirty="0" err="1" smtClean="0"/>
              <a:t>num_lanes</a:t>
            </a:r>
            <a:r>
              <a:rPr lang="en-US" sz="1400" dirty="0" smtClean="0"/>
              <a:t>	2</a:t>
            </a:r>
          </a:p>
          <a:p>
            <a:pPr>
              <a:buNone/>
            </a:pPr>
            <a:r>
              <a:rPr lang="en-US" sz="1400" dirty="0" err="1" smtClean="0"/>
              <a:t>segment_name</a:t>
            </a:r>
            <a:r>
              <a:rPr lang="en-US" sz="1400" dirty="0" smtClean="0"/>
              <a:t>	</a:t>
            </a:r>
            <a:r>
              <a:rPr lang="en-US" sz="1400" dirty="0" err="1" smtClean="0"/>
              <a:t>Michigan_Ave</a:t>
            </a:r>
            <a:endParaRPr lang="en-US" sz="1400" dirty="0" smtClean="0"/>
          </a:p>
          <a:p>
            <a:pPr>
              <a:buNone/>
            </a:pPr>
            <a:r>
              <a:rPr lang="en-US" sz="1400" dirty="0" smtClean="0"/>
              <a:t>lane	1.1	/*no exits, passing lane*/</a:t>
            </a:r>
          </a:p>
          <a:p>
            <a:pPr>
              <a:buNone/>
            </a:pPr>
            <a:r>
              <a:rPr lang="en-US" sz="1400" dirty="0" err="1" smtClean="0"/>
              <a:t>num_waypoints</a:t>
            </a:r>
            <a:r>
              <a:rPr lang="en-US" sz="1400" dirty="0" smtClean="0"/>
              <a:t>	4	</a:t>
            </a:r>
          </a:p>
          <a:p>
            <a:pPr>
              <a:buNone/>
            </a:pPr>
            <a:r>
              <a:rPr lang="en-US" sz="1400" dirty="0" err="1" smtClean="0"/>
              <a:t>lane_width</a:t>
            </a:r>
            <a:r>
              <a:rPr lang="en-US" sz="1400" dirty="0" smtClean="0"/>
              <a:t>	12	</a:t>
            </a:r>
          </a:p>
          <a:p>
            <a:pPr>
              <a:buNone/>
            </a:pPr>
            <a:r>
              <a:rPr lang="en-US" sz="1400" dirty="0" err="1" smtClean="0"/>
              <a:t>left_boundary</a:t>
            </a:r>
            <a:r>
              <a:rPr lang="en-US" sz="1400" dirty="0" smtClean="0"/>
              <a:t>	</a:t>
            </a:r>
            <a:r>
              <a:rPr lang="en-US" sz="1400" dirty="0" err="1" smtClean="0"/>
              <a:t>double_yellow</a:t>
            </a:r>
            <a:r>
              <a:rPr lang="en-US" sz="1400" dirty="0" smtClean="0"/>
              <a:t>	</a:t>
            </a:r>
          </a:p>
          <a:p>
            <a:pPr>
              <a:buNone/>
            </a:pPr>
            <a:r>
              <a:rPr lang="en-US" sz="1400" dirty="0" err="1" smtClean="0"/>
              <a:t>right_boundary</a:t>
            </a:r>
            <a:r>
              <a:rPr lang="en-US" sz="1400" dirty="0" smtClean="0"/>
              <a:t>	</a:t>
            </a:r>
            <a:r>
              <a:rPr lang="en-US" sz="1400" dirty="0" err="1" smtClean="0"/>
              <a:t>broken_white</a:t>
            </a:r>
            <a:r>
              <a:rPr lang="en-US" sz="1400" dirty="0" smtClean="0"/>
              <a:t>	</a:t>
            </a:r>
          </a:p>
          <a:p>
            <a:pPr>
              <a:buNone/>
            </a:pPr>
            <a:r>
              <a:rPr lang="en-US" sz="1400" dirty="0" smtClean="0"/>
              <a:t>1.1.1	38.875413	-77.205045</a:t>
            </a:r>
          </a:p>
          <a:p>
            <a:pPr>
              <a:buNone/>
            </a:pPr>
            <a:r>
              <a:rPr lang="en-US" sz="1400" dirty="0" smtClean="0"/>
              <a:t>1.1.2	38.875471	-77.204189</a:t>
            </a:r>
          </a:p>
          <a:p>
            <a:pPr>
              <a:buNone/>
            </a:pPr>
            <a:r>
              <a:rPr lang="en-US" sz="1400" dirty="0" smtClean="0"/>
              <a:t>1.1.3	38.875585	-77.202593</a:t>
            </a:r>
          </a:p>
          <a:p>
            <a:pPr>
              <a:buNone/>
            </a:pPr>
            <a:r>
              <a:rPr lang="en-US" sz="1400" dirty="0" smtClean="0"/>
              <a:t>1.1.4	38.875673	-77.201373</a:t>
            </a:r>
          </a:p>
          <a:p>
            <a:pPr>
              <a:spcBef>
                <a:spcPts val="0"/>
              </a:spcBef>
              <a:buNone/>
            </a:pPr>
            <a:r>
              <a:rPr lang="en-US" sz="1400" dirty="0" err="1" smtClean="0"/>
              <a:t>end_lane</a:t>
            </a:r>
            <a:r>
              <a:rPr lang="en-US" sz="1400" dirty="0" smtClean="0"/>
              <a:t>		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n-US" sz="1400" smtClean="0"/>
              <a:t>lane	1.2	</a:t>
            </a:r>
          </a:p>
          <a:p>
            <a:pPr>
              <a:buNone/>
            </a:pPr>
            <a:r>
              <a:rPr lang="en-US" sz="1400" smtClean="0"/>
              <a:t>num_waypoints	6	</a:t>
            </a:r>
          </a:p>
          <a:p>
            <a:pPr>
              <a:buNone/>
            </a:pPr>
            <a:r>
              <a:rPr lang="en-US" sz="1400" smtClean="0"/>
              <a:t>lane_width	12	</a:t>
            </a:r>
          </a:p>
          <a:p>
            <a:pPr>
              <a:buNone/>
            </a:pPr>
            <a:r>
              <a:rPr lang="en-US" sz="1400" smtClean="0"/>
              <a:t>left_boundary	broken_white	</a:t>
            </a:r>
          </a:p>
          <a:p>
            <a:pPr>
              <a:buNone/>
            </a:pPr>
            <a:r>
              <a:rPr lang="en-US" sz="1400" smtClean="0"/>
              <a:t>exit	1.2.4	3.1.1</a:t>
            </a:r>
          </a:p>
          <a:p>
            <a:pPr>
              <a:buNone/>
            </a:pPr>
            <a:r>
              <a:rPr lang="en-US" sz="1400" smtClean="0"/>
              <a:t>exit	1.2.6	4.1.1</a:t>
            </a:r>
          </a:p>
          <a:p>
            <a:pPr>
              <a:buNone/>
            </a:pPr>
            <a:r>
              <a:rPr lang="en-US" sz="1400" smtClean="0"/>
              <a:t>1.2.1	38.875343	-77.205619</a:t>
            </a:r>
          </a:p>
          <a:p>
            <a:pPr>
              <a:buNone/>
            </a:pPr>
            <a:r>
              <a:rPr lang="en-US" sz="1400" smtClean="0"/>
              <a:t>1.2.2	38.875438	-77.204198</a:t>
            </a:r>
          </a:p>
          <a:p>
            <a:pPr>
              <a:buNone/>
            </a:pPr>
            <a:r>
              <a:rPr lang="en-US" sz="1400" smtClean="0"/>
              <a:t>1.2.3	38.875528	-77.202959</a:t>
            </a:r>
          </a:p>
          <a:p>
            <a:pPr>
              <a:buNone/>
            </a:pPr>
            <a:r>
              <a:rPr lang="en-US" sz="1400" smtClean="0"/>
              <a:t>1.2.4	38.875602	-77.201871</a:t>
            </a:r>
          </a:p>
          <a:p>
            <a:pPr>
              <a:buNone/>
            </a:pPr>
            <a:r>
              <a:rPr lang="en-US" sz="1400" smtClean="0"/>
              <a:t>1.2.5	38.875616	-77.201664</a:t>
            </a:r>
          </a:p>
          <a:p>
            <a:pPr>
              <a:buNone/>
            </a:pPr>
            <a:r>
              <a:rPr lang="en-US" sz="1400" smtClean="0"/>
              <a:t>1.2.6	38.875676	-77.200830</a:t>
            </a:r>
          </a:p>
          <a:p>
            <a:pPr>
              <a:buNone/>
            </a:pPr>
            <a:r>
              <a:rPr lang="en-US" sz="1400" smtClean="0"/>
              <a:t>end_lane		</a:t>
            </a:r>
          </a:p>
          <a:p>
            <a:pPr>
              <a:buNone/>
            </a:pPr>
            <a:r>
              <a:rPr lang="en-US" sz="1400" smtClean="0"/>
              <a:t>end_segment</a:t>
            </a:r>
            <a:endParaRPr lang="en-US" sz="14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6AFC4-EA33-4A19-AE09-A8F2CEEA14D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3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Mission Data File (MDF)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US" sz="1400" dirty="0" err="1" smtClean="0"/>
              <a:t>MDF_name</a:t>
            </a:r>
            <a:r>
              <a:rPr lang="en-US" sz="1400" dirty="0" smtClean="0"/>
              <a:t>	Sample_MDF_Rev_1.5</a:t>
            </a:r>
          </a:p>
          <a:p>
            <a:pPr>
              <a:buNone/>
            </a:pPr>
            <a:r>
              <a:rPr lang="en-US" sz="1400" dirty="0" smtClean="0"/>
              <a:t>RNDF	Sample_RNDF_Rev_1.5</a:t>
            </a:r>
          </a:p>
          <a:p>
            <a:pPr>
              <a:buNone/>
            </a:pPr>
            <a:r>
              <a:rPr lang="en-US" sz="1400" dirty="0" err="1" smtClean="0"/>
              <a:t>format_version</a:t>
            </a:r>
            <a:r>
              <a:rPr lang="en-US" sz="1400" dirty="0" smtClean="0"/>
              <a:t>	1.0</a:t>
            </a:r>
          </a:p>
          <a:p>
            <a:pPr>
              <a:buNone/>
            </a:pPr>
            <a:r>
              <a:rPr lang="en-US" sz="1400" dirty="0" err="1" smtClean="0"/>
              <a:t>creation_date</a:t>
            </a:r>
            <a:r>
              <a:rPr lang="en-US" sz="1400" dirty="0" smtClean="0"/>
              <a:t>	30-Jan-07</a:t>
            </a:r>
          </a:p>
          <a:p>
            <a:pPr>
              <a:buNone/>
            </a:pPr>
            <a:r>
              <a:rPr lang="en-US" sz="1400" dirty="0" smtClean="0"/>
              <a:t>checkpoints	</a:t>
            </a:r>
          </a:p>
          <a:p>
            <a:pPr>
              <a:buNone/>
            </a:pPr>
            <a:r>
              <a:rPr lang="en-US" sz="1400" dirty="0" err="1" smtClean="0"/>
              <a:t>num_checkpoints</a:t>
            </a:r>
            <a:r>
              <a:rPr lang="en-US" sz="1400" dirty="0" smtClean="0"/>
              <a:t>	18</a:t>
            </a:r>
          </a:p>
          <a:p>
            <a:pPr>
              <a:buNone/>
            </a:pPr>
            <a:r>
              <a:rPr lang="en-US" sz="1400" dirty="0" smtClean="0"/>
              <a:t>1	</a:t>
            </a:r>
          </a:p>
          <a:p>
            <a:pPr>
              <a:buNone/>
            </a:pPr>
            <a:r>
              <a:rPr lang="en-US" sz="1400" dirty="0" smtClean="0"/>
              <a:t>2	</a:t>
            </a:r>
          </a:p>
          <a:p>
            <a:pPr>
              <a:buNone/>
            </a:pPr>
            <a:r>
              <a:rPr lang="en-US" sz="1400" dirty="0" smtClean="0"/>
              <a:t>3	</a:t>
            </a:r>
          </a:p>
          <a:p>
            <a:pPr>
              <a:buNone/>
            </a:pPr>
            <a:r>
              <a:rPr lang="en-US" sz="1400" dirty="0" smtClean="0"/>
              <a:t>2	</a:t>
            </a:r>
          </a:p>
          <a:p>
            <a:pPr>
              <a:buNone/>
            </a:pPr>
            <a:r>
              <a:rPr lang="en-US" sz="1400" dirty="0" smtClean="0"/>
              <a:t>3	</a:t>
            </a:r>
          </a:p>
          <a:p>
            <a:pPr>
              <a:buNone/>
            </a:pPr>
            <a:r>
              <a:rPr lang="en-US" sz="1400" dirty="0" smtClean="0"/>
              <a:t>2	</a:t>
            </a:r>
          </a:p>
          <a:p>
            <a:pPr>
              <a:buNone/>
            </a:pPr>
            <a:r>
              <a:rPr lang="en-US" sz="1400" dirty="0" smtClean="0"/>
              <a:t>3	</a:t>
            </a:r>
          </a:p>
          <a:p>
            <a:pPr>
              <a:buNone/>
            </a:pPr>
            <a:r>
              <a:rPr lang="en-US" sz="1400" dirty="0" smtClean="0"/>
              <a:t>4	</a:t>
            </a:r>
          </a:p>
          <a:p>
            <a:pPr>
              <a:buNone/>
            </a:pPr>
            <a:r>
              <a:rPr lang="en-US" sz="1400" dirty="0" smtClean="0"/>
              <a:t>2	</a:t>
            </a:r>
          </a:p>
          <a:p>
            <a:pPr>
              <a:buNone/>
            </a:pPr>
            <a:r>
              <a:rPr lang="en-US" sz="1400" dirty="0" smtClean="0"/>
              <a:t>4	</a:t>
            </a:r>
          </a:p>
          <a:p>
            <a:pPr>
              <a:buNone/>
            </a:pPr>
            <a:r>
              <a:rPr lang="en-US" sz="1400" dirty="0" smtClean="0"/>
              <a:t>2	</a:t>
            </a:r>
          </a:p>
          <a:p>
            <a:pPr>
              <a:buNone/>
            </a:pPr>
            <a:r>
              <a:rPr lang="en-US" sz="1400" dirty="0" smtClean="0"/>
              <a:t>14	/*parking spot*/</a:t>
            </a:r>
          </a:p>
          <a:p>
            <a:pPr>
              <a:buNone/>
            </a:pPr>
            <a:endParaRPr lang="en-US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n-US" sz="1400" dirty="0" smtClean="0"/>
              <a:t>5	</a:t>
            </a:r>
          </a:p>
          <a:p>
            <a:pPr>
              <a:buNone/>
            </a:pPr>
            <a:r>
              <a:rPr lang="en-US" sz="1400" dirty="0" smtClean="0"/>
              <a:t>10	</a:t>
            </a:r>
          </a:p>
          <a:p>
            <a:pPr>
              <a:buNone/>
            </a:pPr>
            <a:r>
              <a:rPr lang="en-US" sz="1400" dirty="0" smtClean="0"/>
              <a:t>17	/*parking spot*/</a:t>
            </a:r>
          </a:p>
          <a:p>
            <a:pPr>
              <a:buNone/>
            </a:pPr>
            <a:r>
              <a:rPr lang="en-US" sz="1400" dirty="0" smtClean="0"/>
              <a:t>6	</a:t>
            </a:r>
          </a:p>
          <a:p>
            <a:pPr>
              <a:buNone/>
            </a:pPr>
            <a:r>
              <a:rPr lang="en-US" sz="1400" dirty="0" smtClean="0"/>
              <a:t>7	</a:t>
            </a:r>
          </a:p>
          <a:p>
            <a:pPr>
              <a:buNone/>
            </a:pPr>
            <a:r>
              <a:rPr lang="en-US" sz="1400" dirty="0" smtClean="0"/>
              <a:t>8	</a:t>
            </a:r>
          </a:p>
          <a:p>
            <a:pPr>
              <a:buNone/>
            </a:pPr>
            <a:r>
              <a:rPr lang="en-US" sz="1400" dirty="0" err="1" smtClean="0"/>
              <a:t>end_checkpoints</a:t>
            </a:r>
            <a:r>
              <a:rPr lang="en-US" sz="1400" dirty="0" smtClean="0"/>
              <a:t>	</a:t>
            </a:r>
          </a:p>
          <a:p>
            <a:pPr>
              <a:buNone/>
            </a:pP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6AFC4-EA33-4A19-AE09-A8F2CEEA14D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1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257C4E9-0CD8-4AED-B28D-9360565C893C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2007 Urban Challenge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Basic Navigation</a:t>
            </a:r>
          </a:p>
          <a:p>
            <a:pPr lvl="1" eaLnBrk="1" hangingPunct="1"/>
            <a:r>
              <a:rPr lang="en-US" sz="2000" smtClean="0"/>
              <a:t>stay in lane</a:t>
            </a:r>
          </a:p>
          <a:p>
            <a:pPr lvl="1" eaLnBrk="1" hangingPunct="1"/>
            <a:r>
              <a:rPr lang="en-US" sz="2000" smtClean="0"/>
              <a:t>passing</a:t>
            </a:r>
          </a:p>
          <a:p>
            <a:pPr lvl="1" eaLnBrk="1" hangingPunct="1"/>
            <a:r>
              <a:rPr lang="en-US" sz="2000" smtClean="0"/>
              <a:t>U turn</a:t>
            </a:r>
          </a:p>
          <a:p>
            <a:pPr eaLnBrk="1" hangingPunct="1"/>
            <a:r>
              <a:rPr lang="en-US" sz="2400" smtClean="0"/>
              <a:t>Basic Traffic</a:t>
            </a:r>
          </a:p>
          <a:p>
            <a:pPr lvl="1" eaLnBrk="1" hangingPunct="1"/>
            <a:r>
              <a:rPr lang="en-US" sz="2000" smtClean="0"/>
              <a:t>intersections</a:t>
            </a:r>
          </a:p>
          <a:p>
            <a:pPr lvl="1" eaLnBrk="1" hangingPunct="1"/>
            <a:r>
              <a:rPr lang="en-US" sz="2000" smtClean="0"/>
              <a:t>minimum following distance</a:t>
            </a:r>
          </a:p>
          <a:p>
            <a:pPr lvl="1" eaLnBrk="1" hangingPunct="1"/>
            <a:endParaRPr lang="en-US" sz="2000" smtClean="0"/>
          </a:p>
          <a:p>
            <a:pPr eaLnBrk="1" hangingPunct="1"/>
            <a:endParaRPr lang="en-US" sz="2400" smtClean="0"/>
          </a:p>
        </p:txBody>
      </p:sp>
      <p:sp>
        <p:nvSpPr>
          <p:cNvPr id="17413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Advanced Navigation</a:t>
            </a:r>
          </a:p>
          <a:p>
            <a:pPr lvl="1" eaLnBrk="1" hangingPunct="1"/>
            <a:r>
              <a:rPr lang="en-US" sz="2000" smtClean="0"/>
              <a:t>obstacle field</a:t>
            </a:r>
          </a:p>
          <a:p>
            <a:pPr lvl="1" eaLnBrk="1" hangingPunct="1"/>
            <a:r>
              <a:rPr lang="en-US" sz="2000" smtClean="0"/>
              <a:t>parking lot</a:t>
            </a:r>
          </a:p>
          <a:p>
            <a:pPr lvl="1" eaLnBrk="1" hangingPunct="1"/>
            <a:r>
              <a:rPr lang="en-US" sz="2000" smtClean="0"/>
              <a:t>dynamic replanning</a:t>
            </a:r>
          </a:p>
          <a:p>
            <a:pPr lvl="1" eaLnBrk="1" hangingPunct="1"/>
            <a:r>
              <a:rPr lang="en-US" sz="2000" smtClean="0"/>
              <a:t>road following</a:t>
            </a:r>
          </a:p>
          <a:p>
            <a:pPr lvl="1" eaLnBrk="1" hangingPunct="1"/>
            <a:r>
              <a:rPr lang="en-US" sz="2000" smtClean="0"/>
              <a:t>GPS outage</a:t>
            </a:r>
          </a:p>
          <a:p>
            <a:pPr eaLnBrk="1" hangingPunct="1"/>
            <a:r>
              <a:rPr lang="en-US" sz="2400" smtClean="0"/>
              <a:t>Advanced Traffic</a:t>
            </a:r>
          </a:p>
          <a:p>
            <a:pPr lvl="1" eaLnBrk="1" hangingPunct="1"/>
            <a:r>
              <a:rPr lang="en-US" sz="2000" smtClean="0"/>
              <a:t>merging</a:t>
            </a:r>
          </a:p>
          <a:p>
            <a:pPr lvl="1" eaLnBrk="1" hangingPunct="1"/>
            <a:r>
              <a:rPr lang="en-US" sz="2000" smtClean="0"/>
              <a:t>left turn in traffic</a:t>
            </a:r>
          </a:p>
          <a:p>
            <a:pPr lvl="1" eaLnBrk="1" hangingPunct="1"/>
            <a:r>
              <a:rPr lang="en-US" sz="2000" smtClean="0"/>
              <a:t>defensive driving</a:t>
            </a:r>
          </a:p>
          <a:p>
            <a:pPr lvl="1" eaLnBrk="1" hangingPunct="1"/>
            <a:r>
              <a:rPr lang="en-US" sz="2000" smtClean="0"/>
              <a:t>traffic jams</a:t>
            </a:r>
          </a:p>
          <a:p>
            <a:pPr eaLnBrk="1" hangingPunct="1"/>
            <a:endParaRPr lang="en-US" sz="2400" smtClean="0"/>
          </a:p>
        </p:txBody>
      </p:sp>
      <p:sp>
        <p:nvSpPr>
          <p:cNvPr id="17415" name="Text Box 6" descr="Large grid"/>
          <p:cNvSpPr txBox="1">
            <a:spLocks noChangeArrowheads="1"/>
          </p:cNvSpPr>
          <p:nvPr/>
        </p:nvSpPr>
        <p:spPr bwMode="auto">
          <a:xfrm>
            <a:off x="4730750" y="5561013"/>
            <a:ext cx="3157538" cy="528637"/>
          </a:xfrm>
          <a:prstGeom prst="rect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/>
              <a:t>3 Nov 2007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65" y="4171131"/>
            <a:ext cx="25908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22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674394-5514-4FE9-AC22-22C37A4A5B31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843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Basic Navigation</a:t>
            </a:r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725" y="1379538"/>
            <a:ext cx="8718550" cy="410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119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A78D47B-3BA3-41B8-AC6D-FBBE89CC44BA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1945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Basic Navigation</a:t>
            </a:r>
          </a:p>
        </p:txBody>
      </p:sp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063" y="1651000"/>
            <a:ext cx="7513637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047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3" y="412750"/>
            <a:ext cx="7920037" cy="580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6AFC4-EA33-4A19-AE09-A8F2CEEA14D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History</a:t>
            </a:r>
          </a:p>
          <a:p>
            <a:pPr lvl="1"/>
            <a:r>
              <a:rPr lang="en-US" dirty="0" smtClean="0"/>
              <a:t>Autonomous navigation </a:t>
            </a:r>
            <a:r>
              <a:rPr lang="en-US" dirty="0"/>
              <a:t>with static </a:t>
            </a:r>
            <a:r>
              <a:rPr lang="en-US" dirty="0" smtClean="0"/>
              <a:t>obstacles.</a:t>
            </a:r>
          </a:p>
          <a:p>
            <a:pPr lvl="1"/>
            <a:r>
              <a:rPr lang="en-US" dirty="0" smtClean="0"/>
              <a:t>Autonomous navigation in an urban environment.</a:t>
            </a:r>
          </a:p>
          <a:p>
            <a:pPr lvl="1"/>
            <a:r>
              <a:rPr lang="en-US" dirty="0" smtClean="0"/>
              <a:t>Application: Autonomous convoy operations.</a:t>
            </a:r>
          </a:p>
          <a:p>
            <a:pPr lvl="1"/>
            <a:r>
              <a:rPr lang="en-US" dirty="0" smtClean="0"/>
              <a:t>Application: Automated range clearance.</a:t>
            </a:r>
          </a:p>
          <a:p>
            <a:pPr>
              <a:spcBef>
                <a:spcPts val="2400"/>
              </a:spcBef>
            </a:pPr>
            <a:r>
              <a:rPr lang="en-US" dirty="0"/>
              <a:t> Direction of </a:t>
            </a:r>
            <a:r>
              <a:rPr lang="en-US" dirty="0" smtClean="0"/>
              <a:t>Research</a:t>
            </a:r>
          </a:p>
          <a:p>
            <a:pPr lvl="1"/>
            <a:r>
              <a:rPr lang="en-US" dirty="0" smtClean="0"/>
              <a:t>Manipulation.</a:t>
            </a:r>
          </a:p>
          <a:p>
            <a:pPr lvl="1"/>
            <a:r>
              <a:rPr lang="en-US" dirty="0"/>
              <a:t>Vehicle performance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New research thrusts.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83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3" cstate="print"/>
          <a:srcRect b="76782"/>
          <a:stretch>
            <a:fillRect/>
          </a:stretch>
        </p:blipFill>
        <p:spPr bwMode="auto">
          <a:xfrm>
            <a:off x="381000" y="228600"/>
            <a:ext cx="841216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304800" y="2438400"/>
            <a:ext cx="8412162" cy="2884842"/>
            <a:chOff x="304800" y="2438400"/>
            <a:chExt cx="8412162" cy="2884842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t="58656"/>
            <a:stretch>
              <a:fillRect/>
            </a:stretch>
          </p:blipFill>
          <p:spPr bwMode="auto">
            <a:xfrm>
              <a:off x="304800" y="2438400"/>
              <a:ext cx="8412162" cy="2578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07" name="Rectangle 5"/>
            <p:cNvSpPr>
              <a:spLocks noChangeArrowheads="1"/>
            </p:cNvSpPr>
            <p:nvPr/>
          </p:nvSpPr>
          <p:spPr bwMode="auto">
            <a:xfrm>
              <a:off x="304800" y="4923192"/>
              <a:ext cx="5351462" cy="4000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6AFC4-EA33-4A19-AE09-A8F2CEEA14D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8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05607FB-87EB-4365-A237-FD5E8429DA48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New Technical Challenges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457200" indent="-457200" eaLnBrk="1" hangingPunct="1">
              <a:buFontTx/>
              <a:buAutoNum type="arabicPeriod"/>
            </a:pPr>
            <a:r>
              <a:rPr lang="en-US" sz="2000" dirty="0" smtClean="0"/>
              <a:t>pavement (road) detection and lane detection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en-US" sz="2000" dirty="0" smtClean="0"/>
              <a:t>detection and classification of dynamic objects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en-US" sz="2000" dirty="0" smtClean="0"/>
              <a:t>reconciliation of differences in estimated global pose, a priori data, and sensed information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determination of appropriate behavior mode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smooth transition of vehicle control between behavior modes</a:t>
            </a:r>
          </a:p>
          <a:p>
            <a:pPr marL="457200" indent="-457200" eaLnBrk="1" hangingPunct="1">
              <a:buFontTx/>
              <a:buAutoNum type="arabicPeriod"/>
            </a:pPr>
            <a:endParaRPr lang="en-US" sz="2000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4" t="5484" r="14517" b="-5484"/>
          <a:stretch/>
        </p:blipFill>
        <p:spPr bwMode="auto">
          <a:xfrm>
            <a:off x="5562600" y="1371600"/>
            <a:ext cx="327414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31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D11DB5-EEA4-4D9B-9B10-CA3091E341BC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290513" y="935038"/>
            <a:ext cx="8499475" cy="561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Urban NaviGator</a:t>
            </a:r>
          </a:p>
        </p:txBody>
      </p:sp>
      <p:sp>
        <p:nvSpPr>
          <p:cNvPr id="24581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81150"/>
            <a:ext cx="4038600" cy="3673475"/>
          </a:xfrm>
        </p:spPr>
        <p:txBody>
          <a:bodyPr/>
          <a:lstStyle/>
          <a:p>
            <a:pPr eaLnBrk="1" hangingPunct="1"/>
            <a:r>
              <a:rPr lang="en-US" sz="2400" smtClean="0"/>
              <a:t>Hybrid Toyota Highlander</a:t>
            </a:r>
          </a:p>
          <a:p>
            <a:pPr eaLnBrk="1" hangingPunct="1"/>
            <a:r>
              <a:rPr lang="en-US" sz="2400" smtClean="0"/>
              <a:t>Sensors</a:t>
            </a:r>
          </a:p>
          <a:p>
            <a:pPr lvl="1" eaLnBrk="1" hangingPunct="1"/>
            <a:r>
              <a:rPr lang="en-US" sz="2000" smtClean="0"/>
              <a:t>Smiths NFM integrated with Novatel and Garmin GPS and wheel encoders</a:t>
            </a:r>
          </a:p>
          <a:p>
            <a:pPr lvl="1" eaLnBrk="1" hangingPunct="1"/>
            <a:r>
              <a:rPr lang="en-US" sz="2000" smtClean="0"/>
              <a:t>6 Sick ladars</a:t>
            </a:r>
          </a:p>
          <a:p>
            <a:pPr lvl="1" eaLnBrk="1" hangingPunct="1"/>
            <a:r>
              <a:rPr lang="en-US" sz="2000" smtClean="0"/>
              <a:t>2 long range Sick ladars</a:t>
            </a:r>
          </a:p>
          <a:p>
            <a:pPr lvl="1" eaLnBrk="1" hangingPunct="1"/>
            <a:r>
              <a:rPr lang="en-US" sz="2000" smtClean="0"/>
              <a:t>6 Bluefox cameras</a:t>
            </a:r>
          </a:p>
        </p:txBody>
      </p:sp>
      <p:sp>
        <p:nvSpPr>
          <p:cNvPr id="24582" name="Line 13"/>
          <p:cNvSpPr>
            <a:spLocks noChangeShapeType="1"/>
          </p:cNvSpPr>
          <p:nvPr/>
        </p:nvSpPr>
        <p:spPr bwMode="auto">
          <a:xfrm>
            <a:off x="457200" y="12192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7" descr="IMG_0261.JPG"/>
          <p:cNvPicPr>
            <a:picLocks noChangeAspect="1"/>
          </p:cNvPicPr>
          <p:nvPr/>
        </p:nvPicPr>
        <p:blipFill>
          <a:blip r:embed="rId3" cstate="print"/>
          <a:srcRect l="13333" t="12222" r="9167" b="13333"/>
          <a:stretch>
            <a:fillRect/>
          </a:stretch>
        </p:blipFill>
        <p:spPr>
          <a:xfrm>
            <a:off x="4191000" y="2286000"/>
            <a:ext cx="4953000" cy="356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8966194-00BB-4E77-83BE-160585313A39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High Level of Complexity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6 primary behavior modes</a:t>
            </a:r>
          </a:p>
          <a:p>
            <a:pPr lvl="1" eaLnBrk="1" hangingPunct="1"/>
            <a:r>
              <a:rPr lang="en-US" dirty="0" smtClean="0"/>
              <a:t>roadway navigation behavior</a:t>
            </a:r>
          </a:p>
          <a:p>
            <a:pPr lvl="1" eaLnBrk="1" hangingPunct="1"/>
            <a:r>
              <a:rPr lang="en-US" dirty="0" smtClean="0"/>
              <a:t>open area navigation behavior</a:t>
            </a:r>
          </a:p>
          <a:p>
            <a:pPr lvl="1" eaLnBrk="1" hangingPunct="1"/>
            <a:r>
              <a:rPr lang="en-US" dirty="0" smtClean="0"/>
              <a:t>parking lot behavior</a:t>
            </a:r>
          </a:p>
          <a:p>
            <a:pPr lvl="1" eaLnBrk="1" hangingPunct="1"/>
            <a:r>
              <a:rPr lang="en-US" dirty="0" smtClean="0"/>
              <a:t>n-point turn behavior</a:t>
            </a:r>
          </a:p>
          <a:p>
            <a:pPr lvl="1" eaLnBrk="1" hangingPunct="1"/>
            <a:r>
              <a:rPr lang="en-US" dirty="0" smtClean="0"/>
              <a:t>intersection behavior</a:t>
            </a:r>
          </a:p>
          <a:p>
            <a:pPr lvl="1" eaLnBrk="1" hangingPunct="1"/>
            <a:r>
              <a:rPr lang="en-US" dirty="0" smtClean="0"/>
              <a:t>passing maneuver behavior</a:t>
            </a:r>
          </a:p>
          <a:p>
            <a:r>
              <a:rPr lang="en-US" dirty="0" smtClean="0"/>
              <a:t>UF team developed and implemented the Adaptive Planning Framework</a:t>
            </a:r>
          </a:p>
          <a:p>
            <a:pPr lvl="1"/>
            <a:r>
              <a:rPr lang="en-US" dirty="0" smtClean="0"/>
              <a:t>decides upon the best current behavior mode </a:t>
            </a:r>
          </a:p>
          <a:p>
            <a:pPr lvl="1"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3899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5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410200" y="6172200"/>
            <a:ext cx="3733800" cy="685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7C5A24B-DB20-4036-BB3D-37DB0FDD0DBF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4100" name="Rectangle 8"/>
          <p:cNvSpPr>
            <a:spLocks noChangeArrowheads="1"/>
          </p:cNvSpPr>
          <p:nvPr/>
        </p:nvSpPr>
        <p:spPr bwMode="auto">
          <a:xfrm>
            <a:off x="5268913" y="6070600"/>
            <a:ext cx="3579812" cy="447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" name="Rectangle 2"/>
          <p:cNvSpPr>
            <a:spLocks noChangeArrowheads="1"/>
          </p:cNvSpPr>
          <p:nvPr/>
        </p:nvSpPr>
        <p:spPr bwMode="auto">
          <a:xfrm>
            <a:off x="330200" y="992188"/>
            <a:ext cx="8521700" cy="3889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338138" y="352425"/>
          <a:ext cx="4968875" cy="555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7" name="Visio" r:id="rId4" imgW="3143713" imgH="3519899" progId="Visio.Drawing.11">
                  <p:embed/>
                </p:oleObj>
              </mc:Choice>
              <mc:Fallback>
                <p:oleObj name="Visio" r:id="rId4" imgW="3143713" imgH="351989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138" y="352425"/>
                        <a:ext cx="4968875" cy="555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2" name="Picture 7" descr="070530 DGCIII Block Diagram 3"/>
          <p:cNvPicPr>
            <a:picLocks noChangeAspect="1" noChangeArrowheads="1"/>
          </p:cNvPicPr>
          <p:nvPr/>
        </p:nvPicPr>
        <p:blipFill>
          <a:blip r:embed="rId6" cstate="print"/>
          <a:srcRect l="25464" t="30653" r="56544" b="40881"/>
          <a:stretch>
            <a:fillRect/>
          </a:stretch>
        </p:blipFill>
        <p:spPr bwMode="auto">
          <a:xfrm>
            <a:off x="5559425" y="200025"/>
            <a:ext cx="3517900" cy="660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Text Box 10"/>
          <p:cNvSpPr txBox="1">
            <a:spLocks noChangeArrowheads="1"/>
          </p:cNvSpPr>
          <p:nvPr/>
        </p:nvSpPr>
        <p:spPr bwMode="auto">
          <a:xfrm rot="-5400000">
            <a:off x="312738" y="3308350"/>
            <a:ext cx="1693862" cy="376238"/>
          </a:xfrm>
          <a:prstGeom prst="rect">
            <a:avLst/>
          </a:prstGeom>
          <a:solidFill>
            <a:srgbClr val="FFFF99">
              <a:alpha val="5215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FINDINGS</a:t>
            </a:r>
          </a:p>
        </p:txBody>
      </p:sp>
      <p:sp>
        <p:nvSpPr>
          <p:cNvPr id="4104" name="Text Box 11"/>
          <p:cNvSpPr txBox="1">
            <a:spLocks noChangeArrowheads="1"/>
          </p:cNvSpPr>
          <p:nvPr/>
        </p:nvSpPr>
        <p:spPr bwMode="auto">
          <a:xfrm rot="-5400000">
            <a:off x="1900238" y="3117850"/>
            <a:ext cx="1693862" cy="788988"/>
          </a:xfrm>
          <a:prstGeom prst="rect">
            <a:avLst/>
          </a:prstGeom>
          <a:solidFill>
            <a:srgbClr val="FFFF99">
              <a:alpha val="5215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EVALUATE</a:t>
            </a:r>
          </a:p>
          <a:p>
            <a:pPr algn="ctr">
              <a:spcBef>
                <a:spcPct val="50000"/>
              </a:spcBef>
            </a:pPr>
            <a:r>
              <a:rPr lang="en-US" b="1"/>
              <a:t>BEHAVIORS</a:t>
            </a: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-434975" y="3532188"/>
            <a:ext cx="1490663" cy="1587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09563" y="4262438"/>
            <a:ext cx="4926012" cy="4445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4897438" y="3878263"/>
            <a:ext cx="781050" cy="4445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 flipV="1">
            <a:off x="3568700" y="3481388"/>
            <a:ext cx="1725613" cy="14287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16200000" flipV="1">
            <a:off x="3221831" y="3118644"/>
            <a:ext cx="649288" cy="4445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23850" y="2787650"/>
            <a:ext cx="3171825" cy="28575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3616988" y="3452150"/>
            <a:ext cx="1693862" cy="788988"/>
          </a:xfrm>
          <a:prstGeom prst="rect">
            <a:avLst/>
          </a:prstGeom>
          <a:solidFill>
            <a:srgbClr val="FFFF99">
              <a:alpha val="5215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/>
              <a:t>SELECT</a:t>
            </a:r>
            <a:endParaRPr lang="en-US" b="1" dirty="0"/>
          </a:p>
          <a:p>
            <a:pPr algn="ctr">
              <a:spcBef>
                <a:spcPct val="50000"/>
              </a:spcBef>
            </a:pPr>
            <a:r>
              <a:rPr lang="en-US" b="1" dirty="0" smtClean="0"/>
              <a:t>BEHAVIOR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9338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 animBg="1"/>
      <p:bldP spid="4104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3" cstate="print"/>
          <a:srcRect b="76782"/>
          <a:stretch>
            <a:fillRect/>
          </a:stretch>
        </p:blipFill>
        <p:spPr bwMode="auto">
          <a:xfrm>
            <a:off x="381000" y="228600"/>
            <a:ext cx="841216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/>
          <p:nvPr/>
        </p:nvGrpSpPr>
        <p:grpSpPr>
          <a:xfrm>
            <a:off x="304800" y="2438400"/>
            <a:ext cx="8412162" cy="2884842"/>
            <a:chOff x="304800" y="2438400"/>
            <a:chExt cx="8412162" cy="2884842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t="58656"/>
            <a:stretch>
              <a:fillRect/>
            </a:stretch>
          </p:blipFill>
          <p:spPr bwMode="auto">
            <a:xfrm>
              <a:off x="304800" y="2438400"/>
              <a:ext cx="8412162" cy="2578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07" name="Rectangle 5"/>
            <p:cNvSpPr>
              <a:spLocks noChangeArrowheads="1"/>
            </p:cNvSpPr>
            <p:nvPr/>
          </p:nvSpPr>
          <p:spPr bwMode="auto">
            <a:xfrm>
              <a:off x="304800" y="4923192"/>
              <a:ext cx="5351462" cy="4000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6AFC4-EA33-4A19-AE09-A8F2CEEA14D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9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DSCN23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826" y="1836737"/>
            <a:ext cx="5678488" cy="425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528638" y="341313"/>
            <a:ext cx="25098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Test Area </a:t>
            </a:r>
            <a:r>
              <a:rPr lang="en-US" sz="36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</a:t>
            </a:r>
          </a:p>
        </p:txBody>
      </p:sp>
      <p:pic>
        <p:nvPicPr>
          <p:cNvPr id="31748" name="Picture 5" descr="duc_nqe-A"/>
          <p:cNvPicPr>
            <a:picLocks noChangeAspect="1" noChangeArrowheads="1"/>
          </p:cNvPicPr>
          <p:nvPr/>
        </p:nvPicPr>
        <p:blipFill>
          <a:blip r:embed="rId3" cstate="print"/>
          <a:srcRect l="154" t="11255" r="308" b="3641"/>
          <a:stretch>
            <a:fillRect/>
          </a:stretch>
        </p:blipFill>
        <p:spPr bwMode="auto">
          <a:xfrm>
            <a:off x="3833813" y="414338"/>
            <a:ext cx="5032375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574675" y="1100138"/>
            <a:ext cx="457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tested moving obstacles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6AFC4-EA33-4A19-AE09-A8F2CEEA14D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2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Area A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51155"/>
            <a:ext cx="6400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carl\AppData\Local\Microsoft\Windows\Temporary Internet Files\Content.IE5\SLT2K9GB\MC900432653[1].pn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516" y="81116"/>
            <a:ext cx="1900084" cy="190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47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9970167-D916-45B4-B3C4-13D466BD4CB7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Finals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11 Teams Selected</a:t>
            </a:r>
          </a:p>
        </p:txBody>
      </p:sp>
      <p:pic>
        <p:nvPicPr>
          <p:cNvPr id="33797" name="Picture 4" descr="final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73350"/>
            <a:ext cx="9144000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Text Box 5"/>
          <p:cNvSpPr txBox="1">
            <a:spLocks noChangeArrowheads="1"/>
          </p:cNvSpPr>
          <p:nvPr/>
        </p:nvSpPr>
        <p:spPr bwMode="auto">
          <a:xfrm>
            <a:off x="8439150" y="4557713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CMU</a:t>
            </a:r>
          </a:p>
        </p:txBody>
      </p:sp>
      <p:sp>
        <p:nvSpPr>
          <p:cNvPr id="33799" name="Text Box 6"/>
          <p:cNvSpPr txBox="1">
            <a:spLocks noChangeArrowheads="1"/>
          </p:cNvSpPr>
          <p:nvPr/>
        </p:nvSpPr>
        <p:spPr bwMode="auto">
          <a:xfrm>
            <a:off x="7753350" y="4262438"/>
            <a:ext cx="476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VT</a:t>
            </a:r>
          </a:p>
        </p:txBody>
      </p:sp>
      <p:sp>
        <p:nvSpPr>
          <p:cNvPr id="33800" name="Text Box 7"/>
          <p:cNvSpPr txBox="1">
            <a:spLocks noChangeArrowheads="1"/>
          </p:cNvSpPr>
          <p:nvPr/>
        </p:nvSpPr>
        <p:spPr bwMode="auto">
          <a:xfrm>
            <a:off x="6597650" y="4518025"/>
            <a:ext cx="104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Stanford</a:t>
            </a:r>
          </a:p>
        </p:txBody>
      </p:sp>
      <p:sp>
        <p:nvSpPr>
          <p:cNvPr id="33801" name="Text Box 8"/>
          <p:cNvSpPr txBox="1">
            <a:spLocks noChangeArrowheads="1"/>
          </p:cNvSpPr>
          <p:nvPr/>
        </p:nvSpPr>
        <p:spPr bwMode="auto">
          <a:xfrm>
            <a:off x="5818188" y="4187825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Penn</a:t>
            </a:r>
          </a:p>
        </p:txBody>
      </p:sp>
      <p:sp>
        <p:nvSpPr>
          <p:cNvPr id="33802" name="Text Box 9"/>
          <p:cNvSpPr txBox="1">
            <a:spLocks noChangeArrowheads="1"/>
          </p:cNvSpPr>
          <p:nvPr/>
        </p:nvSpPr>
        <p:spPr bwMode="auto">
          <a:xfrm>
            <a:off x="4968875" y="450215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UCF</a:t>
            </a:r>
          </a:p>
        </p:txBody>
      </p:sp>
      <p:sp>
        <p:nvSpPr>
          <p:cNvPr id="33803" name="Text Box 10"/>
          <p:cNvSpPr txBox="1">
            <a:spLocks noChangeArrowheads="1"/>
          </p:cNvSpPr>
          <p:nvPr/>
        </p:nvSpPr>
        <p:spPr bwMode="auto">
          <a:xfrm>
            <a:off x="4033838" y="4171950"/>
            <a:ext cx="577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MIT</a:t>
            </a:r>
          </a:p>
        </p:txBody>
      </p:sp>
      <p:sp>
        <p:nvSpPr>
          <p:cNvPr id="33804" name="Text Box 11"/>
          <p:cNvSpPr txBox="1">
            <a:spLocks noChangeArrowheads="1"/>
          </p:cNvSpPr>
          <p:nvPr/>
        </p:nvSpPr>
        <p:spPr bwMode="auto">
          <a:xfrm>
            <a:off x="3046413" y="4486275"/>
            <a:ext cx="908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Cornell</a:t>
            </a:r>
          </a:p>
        </p:txBody>
      </p:sp>
      <p:sp>
        <p:nvSpPr>
          <p:cNvPr id="33805" name="Text Box 12"/>
          <p:cNvSpPr txBox="1">
            <a:spLocks noChangeArrowheads="1"/>
          </p:cNvSpPr>
          <p:nvPr/>
        </p:nvSpPr>
        <p:spPr bwMode="auto">
          <a:xfrm>
            <a:off x="2220913" y="4125913"/>
            <a:ext cx="1085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Oshkosh</a:t>
            </a:r>
          </a:p>
        </p:txBody>
      </p:sp>
      <p:sp>
        <p:nvSpPr>
          <p:cNvPr id="33806" name="Text Box 13"/>
          <p:cNvSpPr txBox="1">
            <a:spLocks noChangeArrowheads="1"/>
          </p:cNvSpPr>
          <p:nvPr/>
        </p:nvSpPr>
        <p:spPr bwMode="auto">
          <a:xfrm>
            <a:off x="1306513" y="4441825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Honeywell</a:t>
            </a:r>
          </a:p>
        </p:txBody>
      </p:sp>
      <p:sp>
        <p:nvSpPr>
          <p:cNvPr id="33807" name="Text Box 14"/>
          <p:cNvSpPr txBox="1">
            <a:spLocks noChangeArrowheads="1"/>
          </p:cNvSpPr>
          <p:nvPr/>
        </p:nvSpPr>
        <p:spPr bwMode="auto">
          <a:xfrm>
            <a:off x="0" y="4427538"/>
            <a:ext cx="1009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Braun-</a:t>
            </a:r>
          </a:p>
          <a:p>
            <a:r>
              <a:rPr lang="en-US"/>
              <a:t>schweig</a:t>
            </a:r>
          </a:p>
        </p:txBody>
      </p:sp>
      <p:sp>
        <p:nvSpPr>
          <p:cNvPr id="33808" name="Text Box 15"/>
          <p:cNvSpPr txBox="1">
            <a:spLocks noChangeArrowheads="1"/>
          </p:cNvSpPr>
          <p:nvPr/>
        </p:nvSpPr>
        <p:spPr bwMode="auto">
          <a:xfrm>
            <a:off x="566738" y="4124325"/>
            <a:ext cx="122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Karlsruhe </a:t>
            </a:r>
          </a:p>
        </p:txBody>
      </p:sp>
    </p:spTree>
    <p:extLst>
      <p:ext uri="{BB962C8B-B14F-4D97-AF65-F5344CB8AC3E}">
        <p14:creationId xmlns:p14="http://schemas.microsoft.com/office/powerpoint/2010/main" val="406703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History</a:t>
            </a:r>
          </a:p>
          <a:p>
            <a:pPr lvl="1"/>
            <a:r>
              <a:rPr lang="en-US" dirty="0" smtClean="0"/>
              <a:t>Autonomous navigation </a:t>
            </a:r>
            <a:r>
              <a:rPr lang="en-US" dirty="0"/>
              <a:t>with static </a:t>
            </a:r>
            <a:r>
              <a:rPr lang="en-US" dirty="0" smtClean="0"/>
              <a:t>obstacles.</a:t>
            </a:r>
          </a:p>
          <a:p>
            <a:pPr lvl="1"/>
            <a:r>
              <a:rPr lang="en-US" dirty="0" smtClean="0"/>
              <a:t>Autonomous navigation in an urban environment.</a:t>
            </a:r>
          </a:p>
          <a:p>
            <a:pPr lvl="1"/>
            <a:r>
              <a:rPr lang="en-US" dirty="0" smtClean="0"/>
              <a:t>Application: Autonomous convoy operations.</a:t>
            </a:r>
          </a:p>
          <a:p>
            <a:pPr lvl="1"/>
            <a:r>
              <a:rPr lang="en-US" dirty="0" smtClean="0"/>
              <a:t>Application: Automated range clearance.</a:t>
            </a:r>
          </a:p>
          <a:p>
            <a:pPr>
              <a:spcBef>
                <a:spcPts val="2400"/>
              </a:spcBef>
            </a:pPr>
            <a:r>
              <a:rPr lang="en-US" dirty="0"/>
              <a:t> Direction of </a:t>
            </a:r>
            <a:r>
              <a:rPr lang="en-US" dirty="0" smtClean="0"/>
              <a:t>Research</a:t>
            </a:r>
          </a:p>
          <a:p>
            <a:pPr lvl="1"/>
            <a:r>
              <a:rPr lang="en-US" dirty="0" smtClean="0"/>
              <a:t>Manipulation.</a:t>
            </a:r>
          </a:p>
          <a:p>
            <a:pPr lvl="1"/>
            <a:r>
              <a:rPr lang="en-US" dirty="0"/>
              <a:t>Vehicle performance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New research thrusts.</a:t>
            </a:r>
          </a:p>
        </p:txBody>
      </p:sp>
      <p:pic>
        <p:nvPicPr>
          <p:cNvPr id="6146" name="Picture 2" descr="C:\Users\carl\AppData\Local\Microsoft\Windows\Temporary Internet Files\Content.IE5\VLQH7MWW\MC900432666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491531"/>
            <a:ext cx="755573" cy="75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24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Navigation with Static Obstacles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729" y="1447800"/>
            <a:ext cx="3053220" cy="442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DARPA Grand Challenge, 2004 &amp; 2005.</a:t>
            </a:r>
          </a:p>
          <a:p>
            <a:r>
              <a:rPr lang="en-US" dirty="0" smtClean="0"/>
              <a:t>Problem Statement</a:t>
            </a:r>
          </a:p>
          <a:p>
            <a:pPr lvl="1"/>
            <a:r>
              <a:rPr lang="en-US" dirty="0" smtClean="0"/>
              <a:t>given:  a 225 km path </a:t>
            </a:r>
            <a:r>
              <a:rPr lang="en-US" dirty="0"/>
              <a:t>defined </a:t>
            </a:r>
            <a:r>
              <a:rPr lang="en-US" dirty="0" smtClean="0"/>
              <a:t>by</a:t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/>
              <a:t>series of </a:t>
            </a:r>
            <a:r>
              <a:rPr lang="en-US" dirty="0" smtClean="0"/>
              <a:t>waypoints</a:t>
            </a:r>
          </a:p>
          <a:p>
            <a:pPr lvl="1"/>
            <a:r>
              <a:rPr lang="en-US" dirty="0" smtClean="0"/>
              <a:t>navigate the entire path as</a:t>
            </a:r>
            <a:br>
              <a:rPr lang="en-US" dirty="0" smtClean="0"/>
            </a:br>
            <a:r>
              <a:rPr lang="en-US" dirty="0" smtClean="0"/>
              <a:t>quickly as possible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45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Convoy Operations - Important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 driven leader vehicle.</a:t>
            </a:r>
          </a:p>
          <a:p>
            <a:r>
              <a:rPr lang="en-US" dirty="0" smtClean="0"/>
              <a:t>Automated follower vehicle.</a:t>
            </a:r>
          </a:p>
          <a:p>
            <a:endParaRPr lang="en-US" dirty="0" smtClean="0"/>
          </a:p>
          <a:p>
            <a:r>
              <a:rPr lang="en-US" dirty="0" smtClean="0"/>
              <a:t>Design Constraints</a:t>
            </a:r>
          </a:p>
          <a:p>
            <a:pPr lvl="1"/>
            <a:r>
              <a:rPr lang="en-US" dirty="0" smtClean="0"/>
              <a:t>No </a:t>
            </a:r>
            <a:r>
              <a:rPr lang="en-US" dirty="0"/>
              <a:t>radio communication between any </a:t>
            </a:r>
            <a:r>
              <a:rPr lang="en-US" dirty="0" smtClean="0"/>
              <a:t>vehicle</a:t>
            </a:r>
          </a:p>
          <a:p>
            <a:pPr lvl="1"/>
            <a:r>
              <a:rPr lang="en-US" dirty="0" smtClean="0"/>
              <a:t>No </a:t>
            </a:r>
            <a:r>
              <a:rPr lang="en-US" dirty="0"/>
              <a:t>GPS on any vehicle</a:t>
            </a:r>
            <a:endParaRPr lang="en-US" dirty="0" smtClean="0"/>
          </a:p>
        </p:txBody>
      </p:sp>
      <p:pic>
        <p:nvPicPr>
          <p:cNvPr id="2050" name="Picture 2" descr="C:\Users\carl\Documents\doc2\afrl\convoy\nevada\P1010143.JPG"/>
          <p:cNvPicPr>
            <a:picLocks noChangeAspect="1" noChangeArrowheads="1"/>
          </p:cNvPicPr>
          <p:nvPr/>
        </p:nvPicPr>
        <p:blipFill>
          <a:blip r:embed="rId2" cstate="print"/>
          <a:srcRect t="38889" b="36667"/>
          <a:stretch>
            <a:fillRect/>
          </a:stretch>
        </p:blipFill>
        <p:spPr bwMode="auto">
          <a:xfrm>
            <a:off x="0" y="4343400"/>
            <a:ext cx="9144000" cy="167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255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Controller</a:t>
            </a:r>
            <a:endParaRPr lang="en-US" dirty="0"/>
          </a:p>
        </p:txBody>
      </p:sp>
      <p:pic>
        <p:nvPicPr>
          <p:cNvPr id="7" name="Content Placeholder 6" descr="leaderfollowerpi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43200" y="1447800"/>
            <a:ext cx="4038600" cy="4425133"/>
          </a:xfrm>
        </p:spPr>
      </p:pic>
    </p:spTree>
    <p:extLst>
      <p:ext uri="{BB962C8B-B14F-4D97-AF65-F5344CB8AC3E}">
        <p14:creationId xmlns:p14="http://schemas.microsoft.com/office/powerpoint/2010/main" val="19180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Tether Approach</a:t>
            </a:r>
            <a:endParaRPr lang="en-US" dirty="0"/>
          </a:p>
        </p:txBody>
      </p:sp>
      <p:pic>
        <p:nvPicPr>
          <p:cNvPr id="5" name="Picture 19" descr="Slide1"/>
          <p:cNvPicPr>
            <a:picLocks noChangeAspect="1" noChangeArrowheads="1"/>
          </p:cNvPicPr>
          <p:nvPr/>
        </p:nvPicPr>
        <p:blipFill>
          <a:blip r:embed="rId2" cstate="print"/>
          <a:srcRect l="25113" t="65357" r="27835" b="3849"/>
          <a:stretch>
            <a:fillRect/>
          </a:stretch>
        </p:blipFill>
        <p:spPr>
          <a:xfrm>
            <a:off x="228600" y="1447800"/>
            <a:ext cx="2514600" cy="881543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600199"/>
            <a:ext cx="6000000" cy="4497667"/>
          </a:xfrm>
          <a:prstGeom prst="rect">
            <a:avLst/>
          </a:prstGeom>
        </p:spPr>
      </p:pic>
      <p:pic>
        <p:nvPicPr>
          <p:cNvPr id="8" name="Picture 7" descr="C:\Users\carl\AppData\Local\Microsoft\Windows\Temporary Internet Files\Content.IE5\SLT2K9GB\MC900432653[1].pn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58" y="4197782"/>
            <a:ext cx="1900084" cy="190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78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12837"/>
            <a:ext cx="6553200" cy="4983163"/>
          </a:xfrm>
        </p:spPr>
        <p:txBody>
          <a:bodyPr/>
          <a:lstStyle/>
          <a:p>
            <a:pPr lvl="1"/>
            <a:r>
              <a:rPr lang="en-US" dirty="0" smtClean="0"/>
              <a:t>infrared emitters attached to back of leader vehicle</a:t>
            </a:r>
          </a:p>
          <a:p>
            <a:pPr lvl="1"/>
            <a:r>
              <a:rPr lang="en-US" dirty="0" smtClean="0"/>
              <a:t>panning camera mounted on follower</a:t>
            </a:r>
          </a:p>
          <a:p>
            <a:pPr lvl="1"/>
            <a:r>
              <a:rPr lang="en-US" dirty="0" smtClean="0"/>
              <a:t>measures distance and angle to leader</a:t>
            </a:r>
            <a:br>
              <a:rPr lang="en-US" dirty="0" smtClean="0"/>
            </a:br>
            <a:r>
              <a:rPr lang="en-US" sz="2400" dirty="0" smtClean="0"/>
              <a:t>(exact same data as obtained by tether)</a:t>
            </a:r>
            <a:endParaRPr lang="en-US" dirty="0" smtClean="0"/>
          </a:p>
        </p:txBody>
      </p:sp>
      <p:pic>
        <p:nvPicPr>
          <p:cNvPr id="3074" name="Picture 2" descr="C:\Users\carl\Documents\doc2\afrl\convoy\nevada\P1010149.JPG"/>
          <p:cNvPicPr>
            <a:picLocks noChangeAspect="1" noChangeArrowheads="1"/>
          </p:cNvPicPr>
          <p:nvPr/>
        </p:nvPicPr>
        <p:blipFill>
          <a:blip r:embed="rId2" cstate="print"/>
          <a:srcRect l="10000" t="26667" r="5833" b="20167"/>
          <a:stretch>
            <a:fillRect/>
          </a:stretch>
        </p:blipFill>
        <p:spPr bwMode="auto">
          <a:xfrm rot="5400000">
            <a:off x="5402118" y="2522682"/>
            <a:ext cx="4664364" cy="2209800"/>
          </a:xfrm>
          <a:prstGeom prst="rect">
            <a:avLst/>
          </a:prstGeom>
          <a:noFill/>
        </p:spPr>
      </p:pic>
      <p:pic>
        <p:nvPicPr>
          <p:cNvPr id="3075" name="Picture 3" descr="C:\Users\carl\Documents\doc2\afrl\convoy\nevada\P1010153.JPG"/>
          <p:cNvPicPr>
            <a:picLocks noChangeAspect="1" noChangeArrowheads="1"/>
          </p:cNvPicPr>
          <p:nvPr/>
        </p:nvPicPr>
        <p:blipFill>
          <a:blip r:embed="rId3" cstate="print"/>
          <a:srcRect l="12500" t="25000" r="25000" b="16667"/>
          <a:stretch>
            <a:fillRect/>
          </a:stretch>
        </p:blipFill>
        <p:spPr bwMode="auto">
          <a:xfrm>
            <a:off x="1676400" y="3299460"/>
            <a:ext cx="3886200" cy="27203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5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arl\Documents\doc2\afrl\convoy\nevada\P1010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374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143" t="2000" r="33714" b="24857"/>
          <a:stretch>
            <a:fillRect/>
          </a:stretch>
        </p:blipFill>
        <p:spPr bwMode="auto">
          <a:xfrm>
            <a:off x="1066800" y="533400"/>
            <a:ext cx="7086600" cy="596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6441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 Sensor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95400"/>
            <a:ext cx="6096000" cy="4572000"/>
          </a:xfrm>
          <a:prstGeom prst="rect">
            <a:avLst/>
          </a:prstGeom>
        </p:spPr>
      </p:pic>
      <p:pic>
        <p:nvPicPr>
          <p:cNvPr id="6" name="Picture 5" descr="C:\Users\carl\AppData\Local\Microsoft\Windows\Temporary Internet Files\Content.IE5\SLT2K9GB\MC900432653[1].pn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158" y="15385"/>
            <a:ext cx="1900084" cy="190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6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History</a:t>
            </a:r>
          </a:p>
          <a:p>
            <a:pPr lvl="1"/>
            <a:r>
              <a:rPr lang="en-US" dirty="0" smtClean="0"/>
              <a:t>Autonomous navigation </a:t>
            </a:r>
            <a:r>
              <a:rPr lang="en-US" dirty="0"/>
              <a:t>with static </a:t>
            </a:r>
            <a:r>
              <a:rPr lang="en-US" dirty="0" smtClean="0"/>
              <a:t>obstacles.</a:t>
            </a:r>
          </a:p>
          <a:p>
            <a:pPr lvl="1"/>
            <a:r>
              <a:rPr lang="en-US" dirty="0" smtClean="0"/>
              <a:t>Autonomous navigation in an urban environment.</a:t>
            </a:r>
          </a:p>
          <a:p>
            <a:pPr lvl="1"/>
            <a:r>
              <a:rPr lang="en-US" dirty="0" smtClean="0"/>
              <a:t>Application: Autonomous convoy operations.</a:t>
            </a:r>
          </a:p>
          <a:p>
            <a:pPr lvl="1"/>
            <a:r>
              <a:rPr lang="en-US" dirty="0" smtClean="0"/>
              <a:t>Application: Automated range clearance.</a:t>
            </a:r>
          </a:p>
          <a:p>
            <a:pPr>
              <a:spcBef>
                <a:spcPts val="2400"/>
              </a:spcBef>
            </a:pPr>
            <a:r>
              <a:rPr lang="en-US" dirty="0"/>
              <a:t> Direction of </a:t>
            </a:r>
            <a:r>
              <a:rPr lang="en-US" dirty="0" smtClean="0"/>
              <a:t>Research</a:t>
            </a:r>
          </a:p>
          <a:p>
            <a:pPr lvl="1"/>
            <a:r>
              <a:rPr lang="en-US" dirty="0" smtClean="0"/>
              <a:t>Manipulation.</a:t>
            </a:r>
          </a:p>
          <a:p>
            <a:pPr lvl="1"/>
            <a:r>
              <a:rPr lang="en-US" dirty="0"/>
              <a:t>Vehicle performance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New research thrusts.</a:t>
            </a:r>
          </a:p>
        </p:txBody>
      </p:sp>
      <p:pic>
        <p:nvPicPr>
          <p:cNvPr id="6146" name="Picture 2" descr="C:\Users\carl\AppData\Local\Microsoft\Windows\Temporary Internet Files\Content.IE5\VLQH7MWW\MC900432666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8" y="2869317"/>
            <a:ext cx="755573" cy="75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41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Autonomous Range Clearance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Four </a:t>
            </a:r>
            <a:r>
              <a:rPr lang="en-US" dirty="0"/>
              <a:t>steps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vegetation removal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6AFC4-EA33-4A19-AE09-A8F2CEEA14D1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 descr="P10500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27432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Autonomous Range Clearance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Four </a:t>
            </a:r>
            <a:r>
              <a:rPr lang="en-US" dirty="0"/>
              <a:t>steps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vegetation removal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surface object removal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6AFC4-EA33-4A19-AE09-A8F2CEEA14D1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" name="Picture 6" descr="P1050055.JPG"/>
          <p:cNvPicPr>
            <a:picLocks noChangeAspect="1"/>
          </p:cNvPicPr>
          <p:nvPr/>
        </p:nvPicPr>
        <p:blipFill>
          <a:blip r:embed="rId2" cstate="print"/>
          <a:srcRect t="18750" b="25000"/>
          <a:stretch>
            <a:fillRect/>
          </a:stretch>
        </p:blipFill>
        <p:spPr>
          <a:xfrm>
            <a:off x="1371600" y="3240741"/>
            <a:ext cx="6502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4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95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Autonomous Range Clearance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Four </a:t>
            </a:r>
            <a:r>
              <a:rPr lang="en-US" dirty="0"/>
              <a:t>steps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vegetation removal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surface object removal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mapping of subsurface objects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6AFC4-EA33-4A19-AE09-A8F2CEEA14D1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6" descr="P1030844.JPG"/>
          <p:cNvPicPr>
            <a:picLocks noChangeAspect="1"/>
          </p:cNvPicPr>
          <p:nvPr/>
        </p:nvPicPr>
        <p:blipFill>
          <a:blip r:embed="rId2" cstate="print"/>
          <a:srcRect l="30000" t="45556" r="30834" b="35555"/>
          <a:stretch>
            <a:fillRect/>
          </a:stretch>
        </p:blipFill>
        <p:spPr>
          <a:xfrm>
            <a:off x="1066799" y="3276600"/>
            <a:ext cx="6952129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0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Autonomous Range Clearance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Four </a:t>
            </a:r>
            <a:r>
              <a:rPr lang="en-US" dirty="0"/>
              <a:t>steps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vegetation removal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surface object removal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mapping of subsurface objects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digging and </a:t>
            </a:r>
            <a:r>
              <a:rPr lang="en-US" sz="2400" dirty="0" smtClean="0"/>
              <a:t>removal of subsurface </a:t>
            </a:r>
            <a:r>
              <a:rPr lang="en-US" sz="2400" dirty="0"/>
              <a:t>objects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6AFC4-EA33-4A19-AE09-A8F2CEEA14D1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" name="Picture 5" descr="P1030850.JPG"/>
          <p:cNvPicPr>
            <a:picLocks noChangeAspect="1"/>
          </p:cNvPicPr>
          <p:nvPr/>
        </p:nvPicPr>
        <p:blipFill rotWithShape="1">
          <a:blip r:embed="rId2" cstate="print"/>
          <a:srcRect t="14036" b="24627"/>
          <a:stretch/>
        </p:blipFill>
        <p:spPr>
          <a:xfrm>
            <a:off x="1905000" y="3564383"/>
            <a:ext cx="5405718" cy="2486794"/>
          </a:xfrm>
          <a:prstGeom prst="rect">
            <a:avLst/>
          </a:prstGeom>
        </p:spPr>
      </p:pic>
      <p:pic>
        <p:nvPicPr>
          <p:cNvPr id="7" name="Picture 6" descr="C:\Users\carl\AppData\Local\Microsoft\Windows\Temporary Internet Files\Content.IE5\SLT2K9GB\MC900432653[1].pn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493" y="965427"/>
            <a:ext cx="1900084" cy="190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1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History</a:t>
            </a:r>
          </a:p>
          <a:p>
            <a:pPr lvl="1"/>
            <a:r>
              <a:rPr lang="en-US" dirty="0" smtClean="0"/>
              <a:t>Autonomous navigation </a:t>
            </a:r>
            <a:r>
              <a:rPr lang="en-US" dirty="0"/>
              <a:t>with static </a:t>
            </a:r>
            <a:r>
              <a:rPr lang="en-US" dirty="0" smtClean="0"/>
              <a:t>obstacles.</a:t>
            </a:r>
          </a:p>
          <a:p>
            <a:pPr lvl="1"/>
            <a:r>
              <a:rPr lang="en-US" dirty="0" smtClean="0"/>
              <a:t>Autonomous navigation in an urban environment.</a:t>
            </a:r>
          </a:p>
          <a:p>
            <a:pPr lvl="1"/>
            <a:r>
              <a:rPr lang="en-US" dirty="0" smtClean="0"/>
              <a:t>Application: Autonomous convoy operations.</a:t>
            </a:r>
          </a:p>
          <a:p>
            <a:pPr lvl="1"/>
            <a:r>
              <a:rPr lang="en-US" dirty="0" smtClean="0"/>
              <a:t>Application: Automated range clearance.</a:t>
            </a:r>
          </a:p>
          <a:p>
            <a:pPr>
              <a:spcBef>
                <a:spcPts val="2400"/>
              </a:spcBef>
            </a:pPr>
            <a:r>
              <a:rPr lang="en-US" dirty="0"/>
              <a:t> Direction of </a:t>
            </a:r>
            <a:r>
              <a:rPr lang="en-US" dirty="0" smtClean="0"/>
              <a:t>Research</a:t>
            </a:r>
          </a:p>
          <a:p>
            <a:pPr lvl="1"/>
            <a:r>
              <a:rPr lang="en-US" dirty="0" smtClean="0"/>
              <a:t>Manipulation.</a:t>
            </a:r>
          </a:p>
          <a:p>
            <a:pPr lvl="1"/>
            <a:r>
              <a:rPr lang="en-US" dirty="0"/>
              <a:t>Vehicle performance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New research thrusts.</a:t>
            </a:r>
          </a:p>
        </p:txBody>
      </p:sp>
      <p:pic>
        <p:nvPicPr>
          <p:cNvPr id="6146" name="Picture 2" descr="C:\Users\carl\AppData\Local\Microsoft\Windows\Temporary Internet Files\Content.IE5\VLQH7MWW\MC900432666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7" y="4114800"/>
            <a:ext cx="755573" cy="75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42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Vehicle / Manipulation Integration</a:t>
            </a:r>
            <a:endParaRPr lang="en-US" dirty="0"/>
          </a:p>
        </p:txBody>
      </p:sp>
      <p:pic>
        <p:nvPicPr>
          <p:cNvPr id="11266" name="Picture 2" descr="C:\Users\carl\Pictures\101015_wyoming\P10308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94" y="1295400"/>
            <a:ext cx="44958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4071"/>
          <a:stretch>
            <a:fillRect/>
          </a:stretch>
        </p:blipFill>
        <p:spPr bwMode="auto">
          <a:xfrm>
            <a:off x="4397477" y="2819400"/>
            <a:ext cx="4191000" cy="318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186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Command and control the contact interface between the payload and target.</a:t>
            </a:r>
          </a:p>
          <a:p>
            <a:r>
              <a:rPr lang="en-US" dirty="0" smtClean="0"/>
              <a:t>Specifically control how the two touching bodies apply constraint wrenches to each other as well as how the bodies freely twist relative to each other.</a:t>
            </a:r>
          </a:p>
          <a:p>
            <a:r>
              <a:rPr lang="en-US" dirty="0" smtClean="0"/>
              <a:t>Implemented using screw</a:t>
            </a:r>
            <a:br>
              <a:rPr lang="en-US" dirty="0" smtClean="0"/>
            </a:br>
            <a:r>
              <a:rPr lang="en-US" dirty="0" smtClean="0"/>
              <a:t>theory.</a:t>
            </a:r>
          </a:p>
          <a:p>
            <a:pPr lvl="1"/>
            <a:r>
              <a:rPr lang="en-US" dirty="0" smtClean="0"/>
              <a:t> wrench of constraint</a:t>
            </a:r>
          </a:p>
          <a:p>
            <a:pPr lvl="1"/>
            <a:r>
              <a:rPr lang="en-US" dirty="0" smtClean="0"/>
              <a:t> twist of freedom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9544-12ED-444B-B566-2D2D2B39C22A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4071"/>
          <a:stretch>
            <a:fillRect/>
          </a:stretch>
        </p:blipFill>
        <p:spPr bwMode="auto">
          <a:xfrm>
            <a:off x="5562601" y="3704894"/>
            <a:ext cx="3025876" cy="2299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910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Simultaneously control contact forces and position.</a:t>
            </a:r>
          </a:p>
          <a:p>
            <a:endParaRPr lang="en-US" dirty="0" smtClean="0"/>
          </a:p>
          <a:p>
            <a:r>
              <a:rPr lang="en-US" dirty="0" smtClean="0"/>
              <a:t>Implemented using screw theory.</a:t>
            </a:r>
          </a:p>
          <a:p>
            <a:pPr lvl="1"/>
            <a:r>
              <a:rPr lang="en-US" dirty="0" smtClean="0"/>
              <a:t> wrench of constraint</a:t>
            </a:r>
          </a:p>
          <a:p>
            <a:pPr lvl="1"/>
            <a:r>
              <a:rPr lang="en-US" dirty="0" smtClean="0"/>
              <a:t> twist of freedom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9544-12ED-444B-B566-2D2D2B39C22A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0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roup 375"/>
          <p:cNvGrpSpPr>
            <a:grpSpLocks noChangeAspect="1"/>
          </p:cNvGrpSpPr>
          <p:nvPr/>
        </p:nvGrpSpPr>
        <p:grpSpPr>
          <a:xfrm>
            <a:off x="2292910" y="2868647"/>
            <a:ext cx="4282575" cy="3151154"/>
            <a:chOff x="838200" y="685800"/>
            <a:chExt cx="7354889" cy="5411788"/>
          </a:xfrm>
        </p:grpSpPr>
        <p:sp>
          <p:nvSpPr>
            <p:cNvPr id="377" name="AutoShape 2"/>
            <p:cNvSpPr>
              <a:spLocks noChangeAspect="1" noChangeArrowheads="1" noTextEdit="1"/>
            </p:cNvSpPr>
            <p:nvPr/>
          </p:nvSpPr>
          <p:spPr bwMode="auto">
            <a:xfrm>
              <a:off x="838200" y="685800"/>
              <a:ext cx="7353300" cy="541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78" name="Group 204"/>
            <p:cNvGrpSpPr>
              <a:grpSpLocks/>
            </p:cNvGrpSpPr>
            <p:nvPr/>
          </p:nvGrpSpPr>
          <p:grpSpPr bwMode="auto">
            <a:xfrm>
              <a:off x="839788" y="687388"/>
              <a:ext cx="7353301" cy="5410200"/>
              <a:chOff x="529" y="433"/>
              <a:chExt cx="4632" cy="3408"/>
            </a:xfrm>
          </p:grpSpPr>
          <p:sp>
            <p:nvSpPr>
              <p:cNvPr id="527" name="Rectangle 4"/>
              <p:cNvSpPr>
                <a:spLocks noChangeArrowheads="1"/>
              </p:cNvSpPr>
              <p:nvPr/>
            </p:nvSpPr>
            <p:spPr bwMode="auto">
              <a:xfrm>
                <a:off x="529" y="433"/>
                <a:ext cx="4632" cy="3408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8" name="Freeform 5"/>
              <p:cNvSpPr>
                <a:spLocks/>
              </p:cNvSpPr>
              <p:nvPr/>
            </p:nvSpPr>
            <p:spPr bwMode="auto">
              <a:xfrm>
                <a:off x="3424" y="1201"/>
                <a:ext cx="24" cy="90"/>
              </a:xfrm>
              <a:custGeom>
                <a:avLst/>
                <a:gdLst/>
                <a:ahLst/>
                <a:cxnLst>
                  <a:cxn ang="0">
                    <a:pos x="91" y="451"/>
                  </a:cxn>
                  <a:cxn ang="0">
                    <a:pos x="120" y="242"/>
                  </a:cxn>
                  <a:cxn ang="0">
                    <a:pos x="0" y="0"/>
                  </a:cxn>
                </a:cxnLst>
                <a:rect l="0" t="0" r="r" b="b"/>
                <a:pathLst>
                  <a:path w="120" h="451">
                    <a:moveTo>
                      <a:pt x="91" y="451"/>
                    </a:moveTo>
                    <a:lnTo>
                      <a:pt x="120" y="24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" name="Line 6"/>
              <p:cNvSpPr>
                <a:spLocks noChangeShapeType="1"/>
              </p:cNvSpPr>
              <p:nvPr/>
            </p:nvSpPr>
            <p:spPr bwMode="auto">
              <a:xfrm flipH="1">
                <a:off x="3405" y="1291"/>
                <a:ext cx="37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" name="Line 7"/>
              <p:cNvSpPr>
                <a:spLocks noChangeShapeType="1"/>
              </p:cNvSpPr>
              <p:nvPr/>
            </p:nvSpPr>
            <p:spPr bwMode="auto">
              <a:xfrm flipV="1">
                <a:off x="3388" y="1273"/>
                <a:ext cx="5" cy="4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" name="Line 8"/>
              <p:cNvSpPr>
                <a:spLocks noChangeShapeType="1"/>
              </p:cNvSpPr>
              <p:nvPr/>
            </p:nvSpPr>
            <p:spPr bwMode="auto">
              <a:xfrm flipH="1" flipV="1">
                <a:off x="3376" y="1177"/>
                <a:ext cx="48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" name="Line 9"/>
              <p:cNvSpPr>
                <a:spLocks noChangeShapeType="1"/>
              </p:cNvSpPr>
              <p:nvPr/>
            </p:nvSpPr>
            <p:spPr bwMode="auto">
              <a:xfrm flipH="1" flipV="1">
                <a:off x="3370" y="1225"/>
                <a:ext cx="23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" name="Line 10"/>
              <p:cNvSpPr>
                <a:spLocks noChangeShapeType="1"/>
              </p:cNvSpPr>
              <p:nvPr/>
            </p:nvSpPr>
            <p:spPr bwMode="auto">
              <a:xfrm flipV="1">
                <a:off x="3352" y="1316"/>
                <a:ext cx="3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" name="Line 11"/>
              <p:cNvSpPr>
                <a:spLocks noChangeShapeType="1"/>
              </p:cNvSpPr>
              <p:nvPr/>
            </p:nvSpPr>
            <p:spPr bwMode="auto">
              <a:xfrm flipH="1">
                <a:off x="3334" y="1177"/>
                <a:ext cx="42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" name="Line 12"/>
              <p:cNvSpPr>
                <a:spLocks noChangeShapeType="1"/>
              </p:cNvSpPr>
              <p:nvPr/>
            </p:nvSpPr>
            <p:spPr bwMode="auto">
              <a:xfrm flipV="1">
                <a:off x="3327" y="1291"/>
                <a:ext cx="12" cy="4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" name="Line 13"/>
              <p:cNvSpPr>
                <a:spLocks noChangeShapeType="1"/>
              </p:cNvSpPr>
              <p:nvPr/>
            </p:nvSpPr>
            <p:spPr bwMode="auto">
              <a:xfrm flipH="1" flipV="1">
                <a:off x="3322" y="1201"/>
                <a:ext cx="48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7" name="Line 14"/>
              <p:cNvSpPr>
                <a:spLocks noChangeShapeType="1"/>
              </p:cNvSpPr>
              <p:nvPr/>
            </p:nvSpPr>
            <p:spPr bwMode="auto">
              <a:xfrm>
                <a:off x="3346" y="1316"/>
                <a:ext cx="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8" name="Line 15"/>
              <p:cNvSpPr>
                <a:spLocks noChangeShapeType="1"/>
              </p:cNvSpPr>
              <p:nvPr/>
            </p:nvSpPr>
            <p:spPr bwMode="auto">
              <a:xfrm flipH="1" flipV="1">
                <a:off x="3316" y="1243"/>
                <a:ext cx="23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" name="Line 16"/>
              <p:cNvSpPr>
                <a:spLocks noChangeShapeType="1"/>
              </p:cNvSpPr>
              <p:nvPr/>
            </p:nvSpPr>
            <p:spPr bwMode="auto">
              <a:xfrm flipH="1">
                <a:off x="3322" y="1195"/>
                <a:ext cx="12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" name="Line 17"/>
              <p:cNvSpPr>
                <a:spLocks noChangeShapeType="1"/>
              </p:cNvSpPr>
              <p:nvPr/>
            </p:nvSpPr>
            <p:spPr bwMode="auto">
              <a:xfrm flipV="1">
                <a:off x="3298" y="1334"/>
                <a:ext cx="29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" name="Line 18"/>
              <p:cNvSpPr>
                <a:spLocks noChangeShapeType="1"/>
              </p:cNvSpPr>
              <p:nvPr/>
            </p:nvSpPr>
            <p:spPr bwMode="auto">
              <a:xfrm flipH="1">
                <a:off x="3274" y="1201"/>
                <a:ext cx="48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" name="Line 19"/>
              <p:cNvSpPr>
                <a:spLocks noChangeShapeType="1"/>
              </p:cNvSpPr>
              <p:nvPr/>
            </p:nvSpPr>
            <p:spPr bwMode="auto">
              <a:xfrm flipH="1" flipV="1">
                <a:off x="3267" y="1219"/>
                <a:ext cx="49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" name="Line 20"/>
              <p:cNvSpPr>
                <a:spLocks noChangeShapeType="1"/>
              </p:cNvSpPr>
              <p:nvPr/>
            </p:nvSpPr>
            <p:spPr bwMode="auto">
              <a:xfrm>
                <a:off x="3298" y="1346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" name="Line 21"/>
              <p:cNvSpPr>
                <a:spLocks noChangeShapeType="1"/>
              </p:cNvSpPr>
              <p:nvPr/>
            </p:nvSpPr>
            <p:spPr bwMode="auto">
              <a:xfrm flipH="1">
                <a:off x="3267" y="1213"/>
                <a:ext cx="7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" name="Line 22"/>
              <p:cNvSpPr>
                <a:spLocks noChangeShapeType="1"/>
              </p:cNvSpPr>
              <p:nvPr/>
            </p:nvSpPr>
            <p:spPr bwMode="auto">
              <a:xfrm flipH="1">
                <a:off x="3243" y="1219"/>
                <a:ext cx="24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" name="Freeform 23"/>
              <p:cNvSpPr>
                <a:spLocks/>
              </p:cNvSpPr>
              <p:nvPr/>
            </p:nvSpPr>
            <p:spPr bwMode="auto">
              <a:xfrm>
                <a:off x="2541" y="1544"/>
                <a:ext cx="24" cy="90"/>
              </a:xfrm>
              <a:custGeom>
                <a:avLst/>
                <a:gdLst/>
                <a:ahLst/>
                <a:cxnLst>
                  <a:cxn ang="0">
                    <a:pos x="89" y="451"/>
                  </a:cxn>
                  <a:cxn ang="0">
                    <a:pos x="120" y="241"/>
                  </a:cxn>
                  <a:cxn ang="0">
                    <a:pos x="0" y="0"/>
                  </a:cxn>
                </a:cxnLst>
                <a:rect l="0" t="0" r="r" b="b"/>
                <a:pathLst>
                  <a:path w="120" h="451">
                    <a:moveTo>
                      <a:pt x="89" y="451"/>
                    </a:moveTo>
                    <a:lnTo>
                      <a:pt x="120" y="24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" name="Line 24"/>
              <p:cNvSpPr>
                <a:spLocks noChangeShapeType="1"/>
              </p:cNvSpPr>
              <p:nvPr/>
            </p:nvSpPr>
            <p:spPr bwMode="auto">
              <a:xfrm flipV="1">
                <a:off x="2523" y="1634"/>
                <a:ext cx="35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" name="Line 25"/>
              <p:cNvSpPr>
                <a:spLocks noChangeShapeType="1"/>
              </p:cNvSpPr>
              <p:nvPr/>
            </p:nvSpPr>
            <p:spPr bwMode="auto">
              <a:xfrm flipV="1">
                <a:off x="2498" y="1616"/>
                <a:ext cx="13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" name="Line 26"/>
              <p:cNvSpPr>
                <a:spLocks noChangeShapeType="1"/>
              </p:cNvSpPr>
              <p:nvPr/>
            </p:nvSpPr>
            <p:spPr bwMode="auto">
              <a:xfrm flipH="1" flipV="1">
                <a:off x="2493" y="1520"/>
                <a:ext cx="48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" name="Line 27"/>
              <p:cNvSpPr>
                <a:spLocks noChangeShapeType="1"/>
              </p:cNvSpPr>
              <p:nvPr/>
            </p:nvSpPr>
            <p:spPr bwMode="auto">
              <a:xfrm>
                <a:off x="2517" y="1634"/>
                <a:ext cx="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" name="Line 28"/>
              <p:cNvSpPr>
                <a:spLocks noChangeShapeType="1"/>
              </p:cNvSpPr>
              <p:nvPr/>
            </p:nvSpPr>
            <p:spPr bwMode="auto">
              <a:xfrm flipH="1" flipV="1">
                <a:off x="2486" y="1562"/>
                <a:ext cx="25" cy="5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" name="Line 29"/>
              <p:cNvSpPr>
                <a:spLocks noChangeShapeType="1"/>
              </p:cNvSpPr>
              <p:nvPr/>
            </p:nvSpPr>
            <p:spPr bwMode="auto">
              <a:xfrm flipV="1">
                <a:off x="2468" y="1652"/>
                <a:ext cx="3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" name="Line 30"/>
              <p:cNvSpPr>
                <a:spLocks noChangeShapeType="1"/>
              </p:cNvSpPr>
              <p:nvPr/>
            </p:nvSpPr>
            <p:spPr bwMode="auto">
              <a:xfrm flipH="1">
                <a:off x="2450" y="1520"/>
                <a:ext cx="43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" name="Line 31"/>
              <p:cNvSpPr>
                <a:spLocks noChangeShapeType="1"/>
              </p:cNvSpPr>
              <p:nvPr/>
            </p:nvSpPr>
            <p:spPr bwMode="auto">
              <a:xfrm flipV="1">
                <a:off x="2444" y="1634"/>
                <a:ext cx="12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" name="Line 32"/>
              <p:cNvSpPr>
                <a:spLocks noChangeShapeType="1"/>
              </p:cNvSpPr>
              <p:nvPr/>
            </p:nvSpPr>
            <p:spPr bwMode="auto">
              <a:xfrm flipH="1" flipV="1">
                <a:off x="2439" y="1538"/>
                <a:ext cx="47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" name="Line 33"/>
              <p:cNvSpPr>
                <a:spLocks noChangeShapeType="1"/>
              </p:cNvSpPr>
              <p:nvPr/>
            </p:nvSpPr>
            <p:spPr bwMode="auto">
              <a:xfrm>
                <a:off x="2462" y="1658"/>
                <a:ext cx="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" name="Line 34"/>
              <p:cNvSpPr>
                <a:spLocks noChangeShapeType="1"/>
              </p:cNvSpPr>
              <p:nvPr/>
            </p:nvSpPr>
            <p:spPr bwMode="auto">
              <a:xfrm flipH="1" flipV="1">
                <a:off x="2432" y="1586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" name="Line 35"/>
              <p:cNvSpPr>
                <a:spLocks noChangeShapeType="1"/>
              </p:cNvSpPr>
              <p:nvPr/>
            </p:nvSpPr>
            <p:spPr bwMode="auto">
              <a:xfrm flipH="1">
                <a:off x="2439" y="1532"/>
                <a:ext cx="1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" name="Line 36"/>
              <p:cNvSpPr>
                <a:spLocks noChangeShapeType="1"/>
              </p:cNvSpPr>
              <p:nvPr/>
            </p:nvSpPr>
            <p:spPr bwMode="auto">
              <a:xfrm flipV="1">
                <a:off x="2414" y="1676"/>
                <a:ext cx="30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0" name="Line 37"/>
              <p:cNvSpPr>
                <a:spLocks noChangeShapeType="1"/>
              </p:cNvSpPr>
              <p:nvPr/>
            </p:nvSpPr>
            <p:spPr bwMode="auto">
              <a:xfrm flipH="1">
                <a:off x="2396" y="1538"/>
                <a:ext cx="43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1" name="Line 38"/>
              <p:cNvSpPr>
                <a:spLocks noChangeShapeType="1"/>
              </p:cNvSpPr>
              <p:nvPr/>
            </p:nvSpPr>
            <p:spPr bwMode="auto">
              <a:xfrm flipV="1">
                <a:off x="2390" y="1658"/>
                <a:ext cx="6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2" name="Line 39"/>
              <p:cNvSpPr>
                <a:spLocks noChangeShapeType="1"/>
              </p:cNvSpPr>
              <p:nvPr/>
            </p:nvSpPr>
            <p:spPr bwMode="auto">
              <a:xfrm flipH="1" flipV="1">
                <a:off x="2384" y="1562"/>
                <a:ext cx="48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" name="Line 40"/>
              <p:cNvSpPr>
                <a:spLocks noChangeShapeType="1"/>
              </p:cNvSpPr>
              <p:nvPr/>
            </p:nvSpPr>
            <p:spPr bwMode="auto">
              <a:xfrm>
                <a:off x="2408" y="1676"/>
                <a:ext cx="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" name="Line 41"/>
              <p:cNvSpPr>
                <a:spLocks noChangeShapeType="1"/>
              </p:cNvSpPr>
              <p:nvPr/>
            </p:nvSpPr>
            <p:spPr bwMode="auto">
              <a:xfrm flipH="1" flipV="1">
                <a:off x="2378" y="1604"/>
                <a:ext cx="18" cy="5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" name="Line 42"/>
              <p:cNvSpPr>
                <a:spLocks noChangeShapeType="1"/>
              </p:cNvSpPr>
              <p:nvPr/>
            </p:nvSpPr>
            <p:spPr bwMode="auto">
              <a:xfrm flipH="1">
                <a:off x="2384" y="1550"/>
                <a:ext cx="12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" name="Line 43"/>
              <p:cNvSpPr>
                <a:spLocks noChangeShapeType="1"/>
              </p:cNvSpPr>
              <p:nvPr/>
            </p:nvSpPr>
            <p:spPr bwMode="auto">
              <a:xfrm flipV="1">
                <a:off x="2360" y="1700"/>
                <a:ext cx="30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" name="Line 44"/>
              <p:cNvSpPr>
                <a:spLocks noChangeShapeType="1"/>
              </p:cNvSpPr>
              <p:nvPr/>
            </p:nvSpPr>
            <p:spPr bwMode="auto">
              <a:xfrm flipH="1">
                <a:off x="2336" y="1562"/>
                <a:ext cx="48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" name="Line 45"/>
              <p:cNvSpPr>
                <a:spLocks noChangeShapeType="1"/>
              </p:cNvSpPr>
              <p:nvPr/>
            </p:nvSpPr>
            <p:spPr bwMode="auto">
              <a:xfrm flipV="1">
                <a:off x="2336" y="1676"/>
                <a:ext cx="6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9" name="Line 46"/>
              <p:cNvSpPr>
                <a:spLocks noChangeShapeType="1"/>
              </p:cNvSpPr>
              <p:nvPr/>
            </p:nvSpPr>
            <p:spPr bwMode="auto">
              <a:xfrm flipH="1" flipV="1">
                <a:off x="2330" y="1580"/>
                <a:ext cx="48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0" name="Line 47"/>
              <p:cNvSpPr>
                <a:spLocks noChangeShapeType="1"/>
              </p:cNvSpPr>
              <p:nvPr/>
            </p:nvSpPr>
            <p:spPr bwMode="auto">
              <a:xfrm>
                <a:off x="2348" y="1700"/>
                <a:ext cx="12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1" name="Line 48"/>
              <p:cNvSpPr>
                <a:spLocks noChangeShapeType="1"/>
              </p:cNvSpPr>
              <p:nvPr/>
            </p:nvSpPr>
            <p:spPr bwMode="auto">
              <a:xfrm flipH="1" flipV="1">
                <a:off x="2318" y="1628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2" name="Line 49"/>
              <p:cNvSpPr>
                <a:spLocks noChangeShapeType="1"/>
              </p:cNvSpPr>
              <p:nvPr/>
            </p:nvSpPr>
            <p:spPr bwMode="auto">
              <a:xfrm flipH="1">
                <a:off x="2330" y="1574"/>
                <a:ext cx="6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" name="Line 50"/>
              <p:cNvSpPr>
                <a:spLocks noChangeShapeType="1"/>
              </p:cNvSpPr>
              <p:nvPr/>
            </p:nvSpPr>
            <p:spPr bwMode="auto">
              <a:xfrm flipV="1">
                <a:off x="2306" y="1718"/>
                <a:ext cx="3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" name="Line 51"/>
              <p:cNvSpPr>
                <a:spLocks noChangeShapeType="1"/>
              </p:cNvSpPr>
              <p:nvPr/>
            </p:nvSpPr>
            <p:spPr bwMode="auto">
              <a:xfrm flipH="1">
                <a:off x="2282" y="1580"/>
                <a:ext cx="48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5" name="Line 52"/>
              <p:cNvSpPr>
                <a:spLocks noChangeShapeType="1"/>
              </p:cNvSpPr>
              <p:nvPr/>
            </p:nvSpPr>
            <p:spPr bwMode="auto">
              <a:xfrm flipV="1">
                <a:off x="2282" y="1700"/>
                <a:ext cx="6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6" name="Line 53"/>
              <p:cNvSpPr>
                <a:spLocks noChangeShapeType="1"/>
              </p:cNvSpPr>
              <p:nvPr/>
            </p:nvSpPr>
            <p:spPr bwMode="auto">
              <a:xfrm flipH="1" flipV="1">
                <a:off x="2276" y="1604"/>
                <a:ext cx="42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7" name="Line 54"/>
              <p:cNvSpPr>
                <a:spLocks noChangeShapeType="1"/>
              </p:cNvSpPr>
              <p:nvPr/>
            </p:nvSpPr>
            <p:spPr bwMode="auto">
              <a:xfrm>
                <a:off x="2294" y="1718"/>
                <a:ext cx="12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8" name="Line 55"/>
              <p:cNvSpPr>
                <a:spLocks noChangeShapeType="1"/>
              </p:cNvSpPr>
              <p:nvPr/>
            </p:nvSpPr>
            <p:spPr bwMode="auto">
              <a:xfrm flipH="1" flipV="1">
                <a:off x="2264" y="1652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9" name="Line 56"/>
              <p:cNvSpPr>
                <a:spLocks noChangeShapeType="1"/>
              </p:cNvSpPr>
              <p:nvPr/>
            </p:nvSpPr>
            <p:spPr bwMode="auto">
              <a:xfrm flipH="1">
                <a:off x="2276" y="1598"/>
                <a:ext cx="6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0" name="Line 57"/>
              <p:cNvSpPr>
                <a:spLocks noChangeShapeType="1"/>
              </p:cNvSpPr>
              <p:nvPr/>
            </p:nvSpPr>
            <p:spPr bwMode="auto">
              <a:xfrm flipV="1">
                <a:off x="2246" y="1742"/>
                <a:ext cx="3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1" name="Line 58"/>
              <p:cNvSpPr>
                <a:spLocks noChangeShapeType="1"/>
              </p:cNvSpPr>
              <p:nvPr/>
            </p:nvSpPr>
            <p:spPr bwMode="auto">
              <a:xfrm flipH="1">
                <a:off x="2228" y="1604"/>
                <a:ext cx="48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2" name="Line 59"/>
              <p:cNvSpPr>
                <a:spLocks noChangeShapeType="1"/>
              </p:cNvSpPr>
              <p:nvPr/>
            </p:nvSpPr>
            <p:spPr bwMode="auto">
              <a:xfrm flipV="1">
                <a:off x="2222" y="1718"/>
                <a:ext cx="12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" name="Line 60"/>
              <p:cNvSpPr>
                <a:spLocks noChangeShapeType="1"/>
              </p:cNvSpPr>
              <p:nvPr/>
            </p:nvSpPr>
            <p:spPr bwMode="auto">
              <a:xfrm flipH="1" flipV="1">
                <a:off x="2216" y="1622"/>
                <a:ext cx="48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" name="Line 61"/>
              <p:cNvSpPr>
                <a:spLocks noChangeShapeType="1"/>
              </p:cNvSpPr>
              <p:nvPr/>
            </p:nvSpPr>
            <p:spPr bwMode="auto">
              <a:xfrm>
                <a:off x="2240" y="1742"/>
                <a:ext cx="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5" name="Line 62"/>
              <p:cNvSpPr>
                <a:spLocks noChangeShapeType="1"/>
              </p:cNvSpPr>
              <p:nvPr/>
            </p:nvSpPr>
            <p:spPr bwMode="auto">
              <a:xfrm flipH="1" flipV="1">
                <a:off x="2210" y="1670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6" name="Line 63"/>
              <p:cNvSpPr>
                <a:spLocks noChangeShapeType="1"/>
              </p:cNvSpPr>
              <p:nvPr/>
            </p:nvSpPr>
            <p:spPr bwMode="auto">
              <a:xfrm flipH="1">
                <a:off x="2222" y="1616"/>
                <a:ext cx="6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7" name="Line 64"/>
              <p:cNvSpPr>
                <a:spLocks noChangeShapeType="1"/>
              </p:cNvSpPr>
              <p:nvPr/>
            </p:nvSpPr>
            <p:spPr bwMode="auto">
              <a:xfrm flipV="1">
                <a:off x="2192" y="1760"/>
                <a:ext cx="3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8" name="Line 65"/>
              <p:cNvSpPr>
                <a:spLocks noChangeShapeType="1"/>
              </p:cNvSpPr>
              <p:nvPr/>
            </p:nvSpPr>
            <p:spPr bwMode="auto">
              <a:xfrm flipH="1">
                <a:off x="2174" y="1622"/>
                <a:ext cx="42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9" name="Line 66"/>
              <p:cNvSpPr>
                <a:spLocks noChangeShapeType="1"/>
              </p:cNvSpPr>
              <p:nvPr/>
            </p:nvSpPr>
            <p:spPr bwMode="auto">
              <a:xfrm flipV="1">
                <a:off x="2168" y="1742"/>
                <a:ext cx="12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0" name="Line 67"/>
              <p:cNvSpPr>
                <a:spLocks noChangeShapeType="1"/>
              </p:cNvSpPr>
              <p:nvPr/>
            </p:nvSpPr>
            <p:spPr bwMode="auto">
              <a:xfrm flipH="1" flipV="1">
                <a:off x="2162" y="1646"/>
                <a:ext cx="48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" name="Line 68"/>
              <p:cNvSpPr>
                <a:spLocks noChangeShapeType="1"/>
              </p:cNvSpPr>
              <p:nvPr/>
            </p:nvSpPr>
            <p:spPr bwMode="auto">
              <a:xfrm>
                <a:off x="2186" y="1760"/>
                <a:ext cx="6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" name="Line 69"/>
              <p:cNvSpPr>
                <a:spLocks noChangeShapeType="1"/>
              </p:cNvSpPr>
              <p:nvPr/>
            </p:nvSpPr>
            <p:spPr bwMode="auto">
              <a:xfrm flipH="1" flipV="1">
                <a:off x="2156" y="1694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" name="Line 70"/>
              <p:cNvSpPr>
                <a:spLocks noChangeShapeType="1"/>
              </p:cNvSpPr>
              <p:nvPr/>
            </p:nvSpPr>
            <p:spPr bwMode="auto">
              <a:xfrm flipH="1">
                <a:off x="2162" y="1640"/>
                <a:ext cx="12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" name="Line 71"/>
              <p:cNvSpPr>
                <a:spLocks noChangeShapeType="1"/>
              </p:cNvSpPr>
              <p:nvPr/>
            </p:nvSpPr>
            <p:spPr bwMode="auto">
              <a:xfrm flipV="1">
                <a:off x="2138" y="1784"/>
                <a:ext cx="30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5" name="Line 72"/>
              <p:cNvSpPr>
                <a:spLocks noChangeShapeType="1"/>
              </p:cNvSpPr>
              <p:nvPr/>
            </p:nvSpPr>
            <p:spPr bwMode="auto">
              <a:xfrm flipH="1">
                <a:off x="2120" y="1646"/>
                <a:ext cx="42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6" name="Line 73"/>
              <p:cNvSpPr>
                <a:spLocks noChangeShapeType="1"/>
              </p:cNvSpPr>
              <p:nvPr/>
            </p:nvSpPr>
            <p:spPr bwMode="auto">
              <a:xfrm flipV="1">
                <a:off x="2114" y="1760"/>
                <a:ext cx="12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7" name="Line 74"/>
              <p:cNvSpPr>
                <a:spLocks noChangeShapeType="1"/>
              </p:cNvSpPr>
              <p:nvPr/>
            </p:nvSpPr>
            <p:spPr bwMode="auto">
              <a:xfrm flipH="1" flipV="1">
                <a:off x="2108" y="1664"/>
                <a:ext cx="48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" name="Line 75"/>
              <p:cNvSpPr>
                <a:spLocks noChangeShapeType="1"/>
              </p:cNvSpPr>
              <p:nvPr/>
            </p:nvSpPr>
            <p:spPr bwMode="auto">
              <a:xfrm>
                <a:off x="2132" y="1784"/>
                <a:ext cx="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9" name="Line 76"/>
              <p:cNvSpPr>
                <a:spLocks noChangeShapeType="1"/>
              </p:cNvSpPr>
              <p:nvPr/>
            </p:nvSpPr>
            <p:spPr bwMode="auto">
              <a:xfrm flipH="1" flipV="1">
                <a:off x="2102" y="1712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0" name="Line 77"/>
              <p:cNvSpPr>
                <a:spLocks noChangeShapeType="1"/>
              </p:cNvSpPr>
              <p:nvPr/>
            </p:nvSpPr>
            <p:spPr bwMode="auto">
              <a:xfrm flipH="1">
                <a:off x="2108" y="1658"/>
                <a:ext cx="12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1" name="Line 78"/>
              <p:cNvSpPr>
                <a:spLocks noChangeShapeType="1"/>
              </p:cNvSpPr>
              <p:nvPr/>
            </p:nvSpPr>
            <p:spPr bwMode="auto">
              <a:xfrm flipV="1">
                <a:off x="2084" y="1802"/>
                <a:ext cx="3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2" name="Line 79"/>
              <p:cNvSpPr>
                <a:spLocks noChangeShapeType="1"/>
              </p:cNvSpPr>
              <p:nvPr/>
            </p:nvSpPr>
            <p:spPr bwMode="auto">
              <a:xfrm flipH="1">
                <a:off x="2060" y="1664"/>
                <a:ext cx="48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3" name="Line 80"/>
              <p:cNvSpPr>
                <a:spLocks noChangeShapeType="1"/>
              </p:cNvSpPr>
              <p:nvPr/>
            </p:nvSpPr>
            <p:spPr bwMode="auto">
              <a:xfrm flipV="1">
                <a:off x="2060" y="1784"/>
                <a:ext cx="6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" name="Line 81"/>
              <p:cNvSpPr>
                <a:spLocks noChangeShapeType="1"/>
              </p:cNvSpPr>
              <p:nvPr/>
            </p:nvSpPr>
            <p:spPr bwMode="auto">
              <a:xfrm flipH="1" flipV="1">
                <a:off x="2054" y="1688"/>
                <a:ext cx="48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" name="Line 82"/>
              <p:cNvSpPr>
                <a:spLocks noChangeShapeType="1"/>
              </p:cNvSpPr>
              <p:nvPr/>
            </p:nvSpPr>
            <p:spPr bwMode="auto">
              <a:xfrm>
                <a:off x="2072" y="1802"/>
                <a:ext cx="12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" name="Line 83"/>
              <p:cNvSpPr>
                <a:spLocks noChangeShapeType="1"/>
              </p:cNvSpPr>
              <p:nvPr/>
            </p:nvSpPr>
            <p:spPr bwMode="auto">
              <a:xfrm flipH="1" flipV="1">
                <a:off x="2042" y="1736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" name="Line 84"/>
              <p:cNvSpPr>
                <a:spLocks noChangeShapeType="1"/>
              </p:cNvSpPr>
              <p:nvPr/>
            </p:nvSpPr>
            <p:spPr bwMode="auto">
              <a:xfrm flipH="1">
                <a:off x="2054" y="1682"/>
                <a:ext cx="6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" name="Line 85"/>
              <p:cNvSpPr>
                <a:spLocks noChangeShapeType="1"/>
              </p:cNvSpPr>
              <p:nvPr/>
            </p:nvSpPr>
            <p:spPr bwMode="auto">
              <a:xfrm flipV="1">
                <a:off x="2030" y="1826"/>
                <a:ext cx="30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" name="Line 86"/>
              <p:cNvSpPr>
                <a:spLocks noChangeShapeType="1"/>
              </p:cNvSpPr>
              <p:nvPr/>
            </p:nvSpPr>
            <p:spPr bwMode="auto">
              <a:xfrm flipH="1">
                <a:off x="2006" y="1688"/>
                <a:ext cx="48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0" name="Line 87"/>
              <p:cNvSpPr>
                <a:spLocks noChangeShapeType="1"/>
              </p:cNvSpPr>
              <p:nvPr/>
            </p:nvSpPr>
            <p:spPr bwMode="auto">
              <a:xfrm flipV="1">
                <a:off x="2006" y="1802"/>
                <a:ext cx="6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1" name="Line 88"/>
              <p:cNvSpPr>
                <a:spLocks noChangeShapeType="1"/>
              </p:cNvSpPr>
              <p:nvPr/>
            </p:nvSpPr>
            <p:spPr bwMode="auto">
              <a:xfrm flipH="1" flipV="1">
                <a:off x="2000" y="1706"/>
                <a:ext cx="42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" name="Line 89"/>
              <p:cNvSpPr>
                <a:spLocks noChangeShapeType="1"/>
              </p:cNvSpPr>
              <p:nvPr/>
            </p:nvSpPr>
            <p:spPr bwMode="auto">
              <a:xfrm>
                <a:off x="2018" y="1826"/>
                <a:ext cx="12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3" name="Line 90"/>
              <p:cNvSpPr>
                <a:spLocks noChangeShapeType="1"/>
              </p:cNvSpPr>
              <p:nvPr/>
            </p:nvSpPr>
            <p:spPr bwMode="auto">
              <a:xfrm flipH="1" flipV="1">
                <a:off x="1988" y="1754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" name="Line 91"/>
              <p:cNvSpPr>
                <a:spLocks noChangeShapeType="1"/>
              </p:cNvSpPr>
              <p:nvPr/>
            </p:nvSpPr>
            <p:spPr bwMode="auto">
              <a:xfrm flipH="1">
                <a:off x="2000" y="1700"/>
                <a:ext cx="6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" name="Line 92"/>
              <p:cNvSpPr>
                <a:spLocks noChangeShapeType="1"/>
              </p:cNvSpPr>
              <p:nvPr/>
            </p:nvSpPr>
            <p:spPr bwMode="auto">
              <a:xfrm flipV="1">
                <a:off x="1970" y="1844"/>
                <a:ext cx="36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" name="Line 93"/>
              <p:cNvSpPr>
                <a:spLocks noChangeShapeType="1"/>
              </p:cNvSpPr>
              <p:nvPr/>
            </p:nvSpPr>
            <p:spPr bwMode="auto">
              <a:xfrm flipH="1">
                <a:off x="1952" y="1706"/>
                <a:ext cx="48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" name="Line 94"/>
              <p:cNvSpPr>
                <a:spLocks noChangeShapeType="1"/>
              </p:cNvSpPr>
              <p:nvPr/>
            </p:nvSpPr>
            <p:spPr bwMode="auto">
              <a:xfrm flipV="1">
                <a:off x="1952" y="1826"/>
                <a:ext cx="6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8" name="Line 95"/>
              <p:cNvSpPr>
                <a:spLocks noChangeShapeType="1"/>
              </p:cNvSpPr>
              <p:nvPr/>
            </p:nvSpPr>
            <p:spPr bwMode="auto">
              <a:xfrm flipH="1" flipV="1">
                <a:off x="1946" y="1730"/>
                <a:ext cx="42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9" name="Line 96"/>
              <p:cNvSpPr>
                <a:spLocks noChangeShapeType="1"/>
              </p:cNvSpPr>
              <p:nvPr/>
            </p:nvSpPr>
            <p:spPr bwMode="auto">
              <a:xfrm>
                <a:off x="1964" y="1844"/>
                <a:ext cx="6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0" name="Line 97"/>
              <p:cNvSpPr>
                <a:spLocks noChangeShapeType="1"/>
              </p:cNvSpPr>
              <p:nvPr/>
            </p:nvSpPr>
            <p:spPr bwMode="auto">
              <a:xfrm flipH="1" flipV="1">
                <a:off x="1934" y="1778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" name="Line 98"/>
              <p:cNvSpPr>
                <a:spLocks noChangeShapeType="1"/>
              </p:cNvSpPr>
              <p:nvPr/>
            </p:nvSpPr>
            <p:spPr bwMode="auto">
              <a:xfrm flipH="1">
                <a:off x="1946" y="1724"/>
                <a:ext cx="6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" name="Line 99"/>
              <p:cNvSpPr>
                <a:spLocks noChangeShapeType="1"/>
              </p:cNvSpPr>
              <p:nvPr/>
            </p:nvSpPr>
            <p:spPr bwMode="auto">
              <a:xfrm flipV="1">
                <a:off x="1916" y="1868"/>
                <a:ext cx="36" cy="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3" name="Line 100"/>
              <p:cNvSpPr>
                <a:spLocks noChangeShapeType="1"/>
              </p:cNvSpPr>
              <p:nvPr/>
            </p:nvSpPr>
            <p:spPr bwMode="auto">
              <a:xfrm flipH="1">
                <a:off x="1898" y="1730"/>
                <a:ext cx="48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" name="Line 101"/>
              <p:cNvSpPr>
                <a:spLocks noChangeShapeType="1"/>
              </p:cNvSpPr>
              <p:nvPr/>
            </p:nvSpPr>
            <p:spPr bwMode="auto">
              <a:xfrm flipV="1">
                <a:off x="1892" y="1844"/>
                <a:ext cx="12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" name="Line 102"/>
              <p:cNvSpPr>
                <a:spLocks noChangeShapeType="1"/>
              </p:cNvSpPr>
              <p:nvPr/>
            </p:nvSpPr>
            <p:spPr bwMode="auto">
              <a:xfrm flipH="1" flipV="1">
                <a:off x="1886" y="1748"/>
                <a:ext cx="48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" name="Line 103"/>
              <p:cNvSpPr>
                <a:spLocks noChangeShapeType="1"/>
              </p:cNvSpPr>
              <p:nvPr/>
            </p:nvSpPr>
            <p:spPr bwMode="auto">
              <a:xfrm>
                <a:off x="1910" y="1868"/>
                <a:ext cx="6" cy="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7" name="Line 104"/>
              <p:cNvSpPr>
                <a:spLocks noChangeShapeType="1"/>
              </p:cNvSpPr>
              <p:nvPr/>
            </p:nvSpPr>
            <p:spPr bwMode="auto">
              <a:xfrm flipH="1" flipV="1">
                <a:off x="1880" y="1796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8" name="Line 105"/>
              <p:cNvSpPr>
                <a:spLocks noChangeShapeType="1"/>
              </p:cNvSpPr>
              <p:nvPr/>
            </p:nvSpPr>
            <p:spPr bwMode="auto">
              <a:xfrm flipH="1">
                <a:off x="1886" y="1742"/>
                <a:ext cx="12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" name="Line 106"/>
              <p:cNvSpPr>
                <a:spLocks noChangeShapeType="1"/>
              </p:cNvSpPr>
              <p:nvPr/>
            </p:nvSpPr>
            <p:spPr bwMode="auto">
              <a:xfrm flipV="1">
                <a:off x="1862" y="1886"/>
                <a:ext cx="3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" name="Line 107"/>
              <p:cNvSpPr>
                <a:spLocks noChangeShapeType="1"/>
              </p:cNvSpPr>
              <p:nvPr/>
            </p:nvSpPr>
            <p:spPr bwMode="auto">
              <a:xfrm flipH="1">
                <a:off x="1844" y="1748"/>
                <a:ext cx="42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1" name="Line 108"/>
              <p:cNvSpPr>
                <a:spLocks noChangeShapeType="1"/>
              </p:cNvSpPr>
              <p:nvPr/>
            </p:nvSpPr>
            <p:spPr bwMode="auto">
              <a:xfrm flipV="1">
                <a:off x="1838" y="1868"/>
                <a:ext cx="12" cy="4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2" name="Line 109"/>
              <p:cNvSpPr>
                <a:spLocks noChangeShapeType="1"/>
              </p:cNvSpPr>
              <p:nvPr/>
            </p:nvSpPr>
            <p:spPr bwMode="auto">
              <a:xfrm flipH="1" flipV="1">
                <a:off x="1832" y="1772"/>
                <a:ext cx="48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" name="Line 110"/>
              <p:cNvSpPr>
                <a:spLocks noChangeShapeType="1"/>
              </p:cNvSpPr>
              <p:nvPr/>
            </p:nvSpPr>
            <p:spPr bwMode="auto">
              <a:xfrm>
                <a:off x="1856" y="1886"/>
                <a:ext cx="6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" name="Line 111"/>
              <p:cNvSpPr>
                <a:spLocks noChangeShapeType="1"/>
              </p:cNvSpPr>
              <p:nvPr/>
            </p:nvSpPr>
            <p:spPr bwMode="auto">
              <a:xfrm flipH="1" flipV="1">
                <a:off x="1826" y="1820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" name="Line 112"/>
              <p:cNvSpPr>
                <a:spLocks noChangeShapeType="1"/>
              </p:cNvSpPr>
              <p:nvPr/>
            </p:nvSpPr>
            <p:spPr bwMode="auto">
              <a:xfrm flipH="1">
                <a:off x="1832" y="1766"/>
                <a:ext cx="12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6" name="Line 113"/>
              <p:cNvSpPr>
                <a:spLocks noChangeShapeType="1"/>
              </p:cNvSpPr>
              <p:nvPr/>
            </p:nvSpPr>
            <p:spPr bwMode="auto">
              <a:xfrm flipV="1">
                <a:off x="1808" y="1911"/>
                <a:ext cx="30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" name="Line 114"/>
              <p:cNvSpPr>
                <a:spLocks noChangeShapeType="1"/>
              </p:cNvSpPr>
              <p:nvPr/>
            </p:nvSpPr>
            <p:spPr bwMode="auto">
              <a:xfrm flipH="1">
                <a:off x="1790" y="1772"/>
                <a:ext cx="42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8" name="Line 115"/>
              <p:cNvSpPr>
                <a:spLocks noChangeShapeType="1"/>
              </p:cNvSpPr>
              <p:nvPr/>
            </p:nvSpPr>
            <p:spPr bwMode="auto">
              <a:xfrm flipV="1">
                <a:off x="1784" y="1893"/>
                <a:ext cx="6" cy="3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9" name="Line 116"/>
              <p:cNvSpPr>
                <a:spLocks noChangeShapeType="1"/>
              </p:cNvSpPr>
              <p:nvPr/>
            </p:nvSpPr>
            <p:spPr bwMode="auto">
              <a:xfrm flipH="1" flipV="1">
                <a:off x="1778" y="1790"/>
                <a:ext cx="48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0" name="Line 117"/>
              <p:cNvSpPr>
                <a:spLocks noChangeShapeType="1"/>
              </p:cNvSpPr>
              <p:nvPr/>
            </p:nvSpPr>
            <p:spPr bwMode="auto">
              <a:xfrm>
                <a:off x="1796" y="1911"/>
                <a:ext cx="12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" name="Line 118"/>
              <p:cNvSpPr>
                <a:spLocks noChangeShapeType="1"/>
              </p:cNvSpPr>
              <p:nvPr/>
            </p:nvSpPr>
            <p:spPr bwMode="auto">
              <a:xfrm flipH="1" flipV="1">
                <a:off x="1765" y="1838"/>
                <a:ext cx="2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2" name="Line 119"/>
              <p:cNvSpPr>
                <a:spLocks noChangeShapeType="1"/>
              </p:cNvSpPr>
              <p:nvPr/>
            </p:nvSpPr>
            <p:spPr bwMode="auto">
              <a:xfrm flipH="1">
                <a:off x="1778" y="1784"/>
                <a:ext cx="12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3" name="Line 120"/>
              <p:cNvSpPr>
                <a:spLocks noChangeShapeType="1"/>
              </p:cNvSpPr>
              <p:nvPr/>
            </p:nvSpPr>
            <p:spPr bwMode="auto">
              <a:xfrm flipV="1">
                <a:off x="1753" y="1928"/>
                <a:ext cx="31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4" name="Line 121"/>
              <p:cNvSpPr>
                <a:spLocks noChangeShapeType="1"/>
              </p:cNvSpPr>
              <p:nvPr/>
            </p:nvSpPr>
            <p:spPr bwMode="auto">
              <a:xfrm flipH="1">
                <a:off x="1730" y="1790"/>
                <a:ext cx="48" cy="1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" name="Line 122"/>
              <p:cNvSpPr>
                <a:spLocks noChangeShapeType="1"/>
              </p:cNvSpPr>
              <p:nvPr/>
            </p:nvSpPr>
            <p:spPr bwMode="auto">
              <a:xfrm flipV="1">
                <a:off x="1730" y="1911"/>
                <a:ext cx="6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" name="Line 123"/>
              <p:cNvSpPr>
                <a:spLocks noChangeShapeType="1"/>
              </p:cNvSpPr>
              <p:nvPr/>
            </p:nvSpPr>
            <p:spPr bwMode="auto">
              <a:xfrm flipH="1" flipV="1">
                <a:off x="1724" y="1814"/>
                <a:ext cx="41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7" name="Line 124"/>
              <p:cNvSpPr>
                <a:spLocks noChangeShapeType="1"/>
              </p:cNvSpPr>
              <p:nvPr/>
            </p:nvSpPr>
            <p:spPr bwMode="auto">
              <a:xfrm>
                <a:off x="1742" y="1928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8" name="Line 125"/>
              <p:cNvSpPr>
                <a:spLocks noChangeShapeType="1"/>
              </p:cNvSpPr>
              <p:nvPr/>
            </p:nvSpPr>
            <p:spPr bwMode="auto">
              <a:xfrm flipH="1" flipV="1">
                <a:off x="1712" y="1863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9" name="Line 126"/>
              <p:cNvSpPr>
                <a:spLocks noChangeShapeType="1"/>
              </p:cNvSpPr>
              <p:nvPr/>
            </p:nvSpPr>
            <p:spPr bwMode="auto">
              <a:xfrm flipH="1">
                <a:off x="1724" y="1809"/>
                <a:ext cx="6" cy="1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0" name="Line 127"/>
              <p:cNvSpPr>
                <a:spLocks noChangeShapeType="1"/>
              </p:cNvSpPr>
              <p:nvPr/>
            </p:nvSpPr>
            <p:spPr bwMode="auto">
              <a:xfrm flipV="1">
                <a:off x="1693" y="1953"/>
                <a:ext cx="37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" name="Line 128"/>
              <p:cNvSpPr>
                <a:spLocks noChangeShapeType="1"/>
              </p:cNvSpPr>
              <p:nvPr/>
            </p:nvSpPr>
            <p:spPr bwMode="auto">
              <a:xfrm flipH="1">
                <a:off x="1675" y="1814"/>
                <a:ext cx="49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" name="Line 129"/>
              <p:cNvSpPr>
                <a:spLocks noChangeShapeType="1"/>
              </p:cNvSpPr>
              <p:nvPr/>
            </p:nvSpPr>
            <p:spPr bwMode="auto">
              <a:xfrm flipV="1">
                <a:off x="1675" y="1935"/>
                <a:ext cx="6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" name="Line 130"/>
              <p:cNvSpPr>
                <a:spLocks noChangeShapeType="1"/>
              </p:cNvSpPr>
              <p:nvPr/>
            </p:nvSpPr>
            <p:spPr bwMode="auto">
              <a:xfrm flipH="1" flipV="1">
                <a:off x="1669" y="1838"/>
                <a:ext cx="43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" name="Line 131"/>
              <p:cNvSpPr>
                <a:spLocks noChangeShapeType="1"/>
              </p:cNvSpPr>
              <p:nvPr/>
            </p:nvSpPr>
            <p:spPr bwMode="auto">
              <a:xfrm>
                <a:off x="1687" y="1953"/>
                <a:ext cx="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" name="Line 132"/>
              <p:cNvSpPr>
                <a:spLocks noChangeShapeType="1"/>
              </p:cNvSpPr>
              <p:nvPr/>
            </p:nvSpPr>
            <p:spPr bwMode="auto">
              <a:xfrm flipH="1" flipV="1">
                <a:off x="1658" y="1880"/>
                <a:ext cx="23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" name="Line 133"/>
              <p:cNvSpPr>
                <a:spLocks noChangeShapeType="1"/>
              </p:cNvSpPr>
              <p:nvPr/>
            </p:nvSpPr>
            <p:spPr bwMode="auto">
              <a:xfrm flipH="1">
                <a:off x="1669" y="1826"/>
                <a:ext cx="6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" name="Line 134"/>
              <p:cNvSpPr>
                <a:spLocks noChangeShapeType="1"/>
              </p:cNvSpPr>
              <p:nvPr/>
            </p:nvSpPr>
            <p:spPr bwMode="auto">
              <a:xfrm flipV="1">
                <a:off x="1639" y="1971"/>
                <a:ext cx="36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" name="Line 135"/>
              <p:cNvSpPr>
                <a:spLocks noChangeShapeType="1"/>
              </p:cNvSpPr>
              <p:nvPr/>
            </p:nvSpPr>
            <p:spPr bwMode="auto">
              <a:xfrm flipH="1">
                <a:off x="1621" y="1838"/>
                <a:ext cx="48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" name="Line 136"/>
              <p:cNvSpPr>
                <a:spLocks noChangeShapeType="1"/>
              </p:cNvSpPr>
              <p:nvPr/>
            </p:nvSpPr>
            <p:spPr bwMode="auto">
              <a:xfrm flipV="1">
                <a:off x="1615" y="1953"/>
                <a:ext cx="12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" name="Line 137"/>
              <p:cNvSpPr>
                <a:spLocks noChangeShapeType="1"/>
              </p:cNvSpPr>
              <p:nvPr/>
            </p:nvSpPr>
            <p:spPr bwMode="auto">
              <a:xfrm flipH="1" flipV="1">
                <a:off x="1609" y="1856"/>
                <a:ext cx="49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" name="Line 138"/>
              <p:cNvSpPr>
                <a:spLocks noChangeShapeType="1"/>
              </p:cNvSpPr>
              <p:nvPr/>
            </p:nvSpPr>
            <p:spPr bwMode="auto">
              <a:xfrm>
                <a:off x="1634" y="1977"/>
                <a:ext cx="5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" name="Line 139"/>
              <p:cNvSpPr>
                <a:spLocks noChangeShapeType="1"/>
              </p:cNvSpPr>
              <p:nvPr/>
            </p:nvSpPr>
            <p:spPr bwMode="auto">
              <a:xfrm flipH="1" flipV="1">
                <a:off x="1603" y="1904"/>
                <a:ext cx="24" cy="4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" name="Line 140"/>
              <p:cNvSpPr>
                <a:spLocks noChangeShapeType="1"/>
              </p:cNvSpPr>
              <p:nvPr/>
            </p:nvSpPr>
            <p:spPr bwMode="auto">
              <a:xfrm flipH="1">
                <a:off x="1609" y="1850"/>
                <a:ext cx="12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" name="Line 141"/>
              <p:cNvSpPr>
                <a:spLocks noChangeShapeType="1"/>
              </p:cNvSpPr>
              <p:nvPr/>
            </p:nvSpPr>
            <p:spPr bwMode="auto">
              <a:xfrm flipV="1">
                <a:off x="1585" y="1995"/>
                <a:ext cx="30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" name="Line 142"/>
              <p:cNvSpPr>
                <a:spLocks noChangeShapeType="1"/>
              </p:cNvSpPr>
              <p:nvPr/>
            </p:nvSpPr>
            <p:spPr bwMode="auto">
              <a:xfrm flipH="1">
                <a:off x="1567" y="1856"/>
                <a:ext cx="42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" name="Line 143"/>
              <p:cNvSpPr>
                <a:spLocks noChangeShapeType="1"/>
              </p:cNvSpPr>
              <p:nvPr/>
            </p:nvSpPr>
            <p:spPr bwMode="auto">
              <a:xfrm flipV="1">
                <a:off x="1561" y="1977"/>
                <a:ext cx="12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" name="Line 144"/>
              <p:cNvSpPr>
                <a:spLocks noChangeShapeType="1"/>
              </p:cNvSpPr>
              <p:nvPr/>
            </p:nvSpPr>
            <p:spPr bwMode="auto">
              <a:xfrm flipH="1" flipV="1">
                <a:off x="1555" y="1880"/>
                <a:ext cx="48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" name="Line 145"/>
              <p:cNvSpPr>
                <a:spLocks noChangeShapeType="1"/>
              </p:cNvSpPr>
              <p:nvPr/>
            </p:nvSpPr>
            <p:spPr bwMode="auto">
              <a:xfrm>
                <a:off x="1579" y="1995"/>
                <a:ext cx="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" name="Line 146"/>
              <p:cNvSpPr>
                <a:spLocks noChangeShapeType="1"/>
              </p:cNvSpPr>
              <p:nvPr/>
            </p:nvSpPr>
            <p:spPr bwMode="auto">
              <a:xfrm flipH="1" flipV="1">
                <a:off x="1549" y="1928"/>
                <a:ext cx="24" cy="4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" name="Line 147"/>
              <p:cNvSpPr>
                <a:spLocks noChangeShapeType="1"/>
              </p:cNvSpPr>
              <p:nvPr/>
            </p:nvSpPr>
            <p:spPr bwMode="auto">
              <a:xfrm flipH="1">
                <a:off x="1555" y="1868"/>
                <a:ext cx="12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" name="Line 148"/>
              <p:cNvSpPr>
                <a:spLocks noChangeShapeType="1"/>
              </p:cNvSpPr>
              <p:nvPr/>
            </p:nvSpPr>
            <p:spPr bwMode="auto">
              <a:xfrm flipV="1">
                <a:off x="1531" y="2019"/>
                <a:ext cx="30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" name="Line 149"/>
              <p:cNvSpPr>
                <a:spLocks noChangeShapeType="1"/>
              </p:cNvSpPr>
              <p:nvPr/>
            </p:nvSpPr>
            <p:spPr bwMode="auto">
              <a:xfrm flipH="1">
                <a:off x="1513" y="1880"/>
                <a:ext cx="42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" name="Line 150"/>
              <p:cNvSpPr>
                <a:spLocks noChangeShapeType="1"/>
              </p:cNvSpPr>
              <p:nvPr/>
            </p:nvSpPr>
            <p:spPr bwMode="auto">
              <a:xfrm flipV="1">
                <a:off x="1507" y="1995"/>
                <a:ext cx="6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" name="Line 151"/>
              <p:cNvSpPr>
                <a:spLocks noChangeShapeType="1"/>
              </p:cNvSpPr>
              <p:nvPr/>
            </p:nvSpPr>
            <p:spPr bwMode="auto">
              <a:xfrm flipH="1" flipV="1">
                <a:off x="1501" y="1899"/>
                <a:ext cx="48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" name="Line 152"/>
              <p:cNvSpPr>
                <a:spLocks noChangeShapeType="1"/>
              </p:cNvSpPr>
              <p:nvPr/>
            </p:nvSpPr>
            <p:spPr bwMode="auto">
              <a:xfrm>
                <a:off x="1519" y="2019"/>
                <a:ext cx="12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" name="Line 153"/>
              <p:cNvSpPr>
                <a:spLocks noChangeShapeType="1"/>
              </p:cNvSpPr>
              <p:nvPr/>
            </p:nvSpPr>
            <p:spPr bwMode="auto">
              <a:xfrm flipH="1" flipV="1">
                <a:off x="1495" y="1947"/>
                <a:ext cx="18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" name="Line 154"/>
              <p:cNvSpPr>
                <a:spLocks noChangeShapeType="1"/>
              </p:cNvSpPr>
              <p:nvPr/>
            </p:nvSpPr>
            <p:spPr bwMode="auto">
              <a:xfrm flipH="1">
                <a:off x="1501" y="1893"/>
                <a:ext cx="12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" name="Line 155"/>
              <p:cNvSpPr>
                <a:spLocks noChangeShapeType="1"/>
              </p:cNvSpPr>
              <p:nvPr/>
            </p:nvSpPr>
            <p:spPr bwMode="auto">
              <a:xfrm flipV="1">
                <a:off x="1477" y="2037"/>
                <a:ext cx="30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" name="Line 156"/>
              <p:cNvSpPr>
                <a:spLocks noChangeShapeType="1"/>
              </p:cNvSpPr>
              <p:nvPr/>
            </p:nvSpPr>
            <p:spPr bwMode="auto">
              <a:xfrm flipH="1">
                <a:off x="1453" y="1899"/>
                <a:ext cx="48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0" name="Line 157"/>
              <p:cNvSpPr>
                <a:spLocks noChangeShapeType="1"/>
              </p:cNvSpPr>
              <p:nvPr/>
            </p:nvSpPr>
            <p:spPr bwMode="auto">
              <a:xfrm flipV="1">
                <a:off x="1453" y="2019"/>
                <a:ext cx="6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1" name="Line 158"/>
              <p:cNvSpPr>
                <a:spLocks noChangeShapeType="1"/>
              </p:cNvSpPr>
              <p:nvPr/>
            </p:nvSpPr>
            <p:spPr bwMode="auto">
              <a:xfrm flipH="1" flipV="1">
                <a:off x="1447" y="1923"/>
                <a:ext cx="48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2" name="Line 159"/>
              <p:cNvSpPr>
                <a:spLocks noChangeShapeType="1"/>
              </p:cNvSpPr>
              <p:nvPr/>
            </p:nvSpPr>
            <p:spPr bwMode="auto">
              <a:xfrm>
                <a:off x="1465" y="2037"/>
                <a:ext cx="12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3" name="Line 160"/>
              <p:cNvSpPr>
                <a:spLocks noChangeShapeType="1"/>
              </p:cNvSpPr>
              <p:nvPr/>
            </p:nvSpPr>
            <p:spPr bwMode="auto">
              <a:xfrm flipH="1" flipV="1">
                <a:off x="1435" y="1971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4" name="Line 161"/>
              <p:cNvSpPr>
                <a:spLocks noChangeShapeType="1"/>
              </p:cNvSpPr>
              <p:nvPr/>
            </p:nvSpPr>
            <p:spPr bwMode="auto">
              <a:xfrm flipH="1">
                <a:off x="1447" y="1911"/>
                <a:ext cx="6" cy="1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5" name="Line 162"/>
              <p:cNvSpPr>
                <a:spLocks noChangeShapeType="1"/>
              </p:cNvSpPr>
              <p:nvPr/>
            </p:nvSpPr>
            <p:spPr bwMode="auto">
              <a:xfrm flipV="1">
                <a:off x="1417" y="2061"/>
                <a:ext cx="3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" name="Line 163"/>
              <p:cNvSpPr>
                <a:spLocks noChangeShapeType="1"/>
              </p:cNvSpPr>
              <p:nvPr/>
            </p:nvSpPr>
            <p:spPr bwMode="auto">
              <a:xfrm flipH="1">
                <a:off x="1399" y="1923"/>
                <a:ext cx="48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7" name="Line 164"/>
              <p:cNvSpPr>
                <a:spLocks noChangeShapeType="1"/>
              </p:cNvSpPr>
              <p:nvPr/>
            </p:nvSpPr>
            <p:spPr bwMode="auto">
              <a:xfrm flipV="1">
                <a:off x="1399" y="2037"/>
                <a:ext cx="6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8" name="Line 165"/>
              <p:cNvSpPr>
                <a:spLocks noChangeShapeType="1"/>
              </p:cNvSpPr>
              <p:nvPr/>
            </p:nvSpPr>
            <p:spPr bwMode="auto">
              <a:xfrm flipH="1" flipV="1">
                <a:off x="1393" y="1941"/>
                <a:ext cx="42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9" name="Line 166"/>
              <p:cNvSpPr>
                <a:spLocks noChangeShapeType="1"/>
              </p:cNvSpPr>
              <p:nvPr/>
            </p:nvSpPr>
            <p:spPr bwMode="auto">
              <a:xfrm>
                <a:off x="1411" y="2061"/>
                <a:ext cx="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0" name="Line 167"/>
              <p:cNvSpPr>
                <a:spLocks noChangeShapeType="1"/>
              </p:cNvSpPr>
              <p:nvPr/>
            </p:nvSpPr>
            <p:spPr bwMode="auto">
              <a:xfrm flipH="1" flipV="1">
                <a:off x="1381" y="1989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1" name="Line 168"/>
              <p:cNvSpPr>
                <a:spLocks noChangeShapeType="1"/>
              </p:cNvSpPr>
              <p:nvPr/>
            </p:nvSpPr>
            <p:spPr bwMode="auto">
              <a:xfrm flipH="1">
                <a:off x="1393" y="1935"/>
                <a:ext cx="6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2" name="Line 169"/>
              <p:cNvSpPr>
                <a:spLocks noChangeShapeType="1"/>
              </p:cNvSpPr>
              <p:nvPr/>
            </p:nvSpPr>
            <p:spPr bwMode="auto">
              <a:xfrm flipV="1">
                <a:off x="1363" y="2079"/>
                <a:ext cx="3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3" name="Line 170"/>
              <p:cNvSpPr>
                <a:spLocks noChangeShapeType="1"/>
              </p:cNvSpPr>
              <p:nvPr/>
            </p:nvSpPr>
            <p:spPr bwMode="auto">
              <a:xfrm flipH="1">
                <a:off x="1345" y="1941"/>
                <a:ext cx="48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4" name="Line 171"/>
              <p:cNvSpPr>
                <a:spLocks noChangeShapeType="1"/>
              </p:cNvSpPr>
              <p:nvPr/>
            </p:nvSpPr>
            <p:spPr bwMode="auto">
              <a:xfrm flipV="1">
                <a:off x="1339" y="2061"/>
                <a:ext cx="12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5" name="Line 172"/>
              <p:cNvSpPr>
                <a:spLocks noChangeShapeType="1"/>
              </p:cNvSpPr>
              <p:nvPr/>
            </p:nvSpPr>
            <p:spPr bwMode="auto">
              <a:xfrm flipH="1" flipV="1">
                <a:off x="1339" y="1965"/>
                <a:ext cx="42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6" name="Line 173"/>
              <p:cNvSpPr>
                <a:spLocks noChangeShapeType="1"/>
              </p:cNvSpPr>
              <p:nvPr/>
            </p:nvSpPr>
            <p:spPr bwMode="auto">
              <a:xfrm>
                <a:off x="1357" y="2079"/>
                <a:ext cx="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7" name="Line 174"/>
              <p:cNvSpPr>
                <a:spLocks noChangeShapeType="1"/>
              </p:cNvSpPr>
              <p:nvPr/>
            </p:nvSpPr>
            <p:spPr bwMode="auto">
              <a:xfrm flipH="1" flipV="1">
                <a:off x="1327" y="2013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8" name="Line 175"/>
              <p:cNvSpPr>
                <a:spLocks noChangeShapeType="1"/>
              </p:cNvSpPr>
              <p:nvPr/>
            </p:nvSpPr>
            <p:spPr bwMode="auto">
              <a:xfrm flipH="1">
                <a:off x="1333" y="1953"/>
                <a:ext cx="12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9" name="Line 176"/>
              <p:cNvSpPr>
                <a:spLocks noChangeShapeType="1"/>
              </p:cNvSpPr>
              <p:nvPr/>
            </p:nvSpPr>
            <p:spPr bwMode="auto">
              <a:xfrm flipV="1">
                <a:off x="1309" y="2103"/>
                <a:ext cx="30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0" name="Line 177"/>
              <p:cNvSpPr>
                <a:spLocks noChangeShapeType="1"/>
              </p:cNvSpPr>
              <p:nvPr/>
            </p:nvSpPr>
            <p:spPr bwMode="auto">
              <a:xfrm flipH="1">
                <a:off x="1291" y="1965"/>
                <a:ext cx="48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1" name="Line 178"/>
              <p:cNvSpPr>
                <a:spLocks noChangeShapeType="1"/>
              </p:cNvSpPr>
              <p:nvPr/>
            </p:nvSpPr>
            <p:spPr bwMode="auto">
              <a:xfrm flipV="1">
                <a:off x="1285" y="2079"/>
                <a:ext cx="12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2" name="Line 179"/>
              <p:cNvSpPr>
                <a:spLocks noChangeShapeType="1"/>
              </p:cNvSpPr>
              <p:nvPr/>
            </p:nvSpPr>
            <p:spPr bwMode="auto">
              <a:xfrm flipH="1" flipV="1">
                <a:off x="1279" y="1983"/>
                <a:ext cx="48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3" name="Line 180"/>
              <p:cNvSpPr>
                <a:spLocks noChangeShapeType="1"/>
              </p:cNvSpPr>
              <p:nvPr/>
            </p:nvSpPr>
            <p:spPr bwMode="auto">
              <a:xfrm>
                <a:off x="1303" y="2103"/>
                <a:ext cx="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4" name="Line 181"/>
              <p:cNvSpPr>
                <a:spLocks noChangeShapeType="1"/>
              </p:cNvSpPr>
              <p:nvPr/>
            </p:nvSpPr>
            <p:spPr bwMode="auto">
              <a:xfrm flipH="1" flipV="1">
                <a:off x="1273" y="2031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5" name="Line 182"/>
              <p:cNvSpPr>
                <a:spLocks noChangeShapeType="1"/>
              </p:cNvSpPr>
              <p:nvPr/>
            </p:nvSpPr>
            <p:spPr bwMode="auto">
              <a:xfrm flipH="1">
                <a:off x="1279" y="1977"/>
                <a:ext cx="12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" name="Line 183"/>
              <p:cNvSpPr>
                <a:spLocks noChangeShapeType="1"/>
              </p:cNvSpPr>
              <p:nvPr/>
            </p:nvSpPr>
            <p:spPr bwMode="auto">
              <a:xfrm flipV="1">
                <a:off x="1255" y="2121"/>
                <a:ext cx="3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" name="Line 184"/>
              <p:cNvSpPr>
                <a:spLocks noChangeShapeType="1"/>
              </p:cNvSpPr>
              <p:nvPr/>
            </p:nvSpPr>
            <p:spPr bwMode="auto">
              <a:xfrm flipH="1">
                <a:off x="1237" y="1983"/>
                <a:ext cx="42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" name="Line 185"/>
              <p:cNvSpPr>
                <a:spLocks noChangeShapeType="1"/>
              </p:cNvSpPr>
              <p:nvPr/>
            </p:nvSpPr>
            <p:spPr bwMode="auto">
              <a:xfrm flipV="1">
                <a:off x="1231" y="2103"/>
                <a:ext cx="12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9" name="Line 186"/>
              <p:cNvSpPr>
                <a:spLocks noChangeShapeType="1"/>
              </p:cNvSpPr>
              <p:nvPr/>
            </p:nvSpPr>
            <p:spPr bwMode="auto">
              <a:xfrm flipH="1" flipV="1">
                <a:off x="1225" y="2007"/>
                <a:ext cx="48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0" name="Line 187"/>
              <p:cNvSpPr>
                <a:spLocks noChangeShapeType="1"/>
              </p:cNvSpPr>
              <p:nvPr/>
            </p:nvSpPr>
            <p:spPr bwMode="auto">
              <a:xfrm>
                <a:off x="1243" y="2121"/>
                <a:ext cx="12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1" name="Line 188"/>
              <p:cNvSpPr>
                <a:spLocks noChangeShapeType="1"/>
              </p:cNvSpPr>
              <p:nvPr/>
            </p:nvSpPr>
            <p:spPr bwMode="auto">
              <a:xfrm flipH="1" flipV="1">
                <a:off x="1219" y="2055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2" name="Line 189"/>
              <p:cNvSpPr>
                <a:spLocks noChangeShapeType="1"/>
              </p:cNvSpPr>
              <p:nvPr/>
            </p:nvSpPr>
            <p:spPr bwMode="auto">
              <a:xfrm flipH="1">
                <a:off x="1225" y="1995"/>
                <a:ext cx="12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3" name="Line 190"/>
              <p:cNvSpPr>
                <a:spLocks noChangeShapeType="1"/>
              </p:cNvSpPr>
              <p:nvPr/>
            </p:nvSpPr>
            <p:spPr bwMode="auto">
              <a:xfrm flipV="1">
                <a:off x="1201" y="2145"/>
                <a:ext cx="30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4" name="Line 191"/>
              <p:cNvSpPr>
                <a:spLocks noChangeShapeType="1"/>
              </p:cNvSpPr>
              <p:nvPr/>
            </p:nvSpPr>
            <p:spPr bwMode="auto">
              <a:xfrm flipH="1">
                <a:off x="1177" y="2007"/>
                <a:ext cx="48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5" name="Line 192"/>
              <p:cNvSpPr>
                <a:spLocks noChangeShapeType="1"/>
              </p:cNvSpPr>
              <p:nvPr/>
            </p:nvSpPr>
            <p:spPr bwMode="auto">
              <a:xfrm flipV="1">
                <a:off x="1177" y="2121"/>
                <a:ext cx="6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6" name="Line 193"/>
              <p:cNvSpPr>
                <a:spLocks noChangeShapeType="1"/>
              </p:cNvSpPr>
              <p:nvPr/>
            </p:nvSpPr>
            <p:spPr bwMode="auto">
              <a:xfrm flipH="1" flipV="1">
                <a:off x="1171" y="2025"/>
                <a:ext cx="48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7" name="Line 194"/>
              <p:cNvSpPr>
                <a:spLocks noChangeShapeType="1"/>
              </p:cNvSpPr>
              <p:nvPr/>
            </p:nvSpPr>
            <p:spPr bwMode="auto">
              <a:xfrm>
                <a:off x="1189" y="2145"/>
                <a:ext cx="12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8" name="Line 195"/>
              <p:cNvSpPr>
                <a:spLocks noChangeShapeType="1"/>
              </p:cNvSpPr>
              <p:nvPr/>
            </p:nvSpPr>
            <p:spPr bwMode="auto">
              <a:xfrm flipH="1" flipV="1">
                <a:off x="1159" y="2073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9" name="Line 196"/>
              <p:cNvSpPr>
                <a:spLocks noChangeShapeType="1"/>
              </p:cNvSpPr>
              <p:nvPr/>
            </p:nvSpPr>
            <p:spPr bwMode="auto">
              <a:xfrm flipH="1">
                <a:off x="1171" y="2019"/>
                <a:ext cx="6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0" name="Line 197"/>
              <p:cNvSpPr>
                <a:spLocks noChangeShapeType="1"/>
              </p:cNvSpPr>
              <p:nvPr/>
            </p:nvSpPr>
            <p:spPr bwMode="auto">
              <a:xfrm flipV="1">
                <a:off x="1141" y="2163"/>
                <a:ext cx="36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1" name="Line 198"/>
              <p:cNvSpPr>
                <a:spLocks noChangeShapeType="1"/>
              </p:cNvSpPr>
              <p:nvPr/>
            </p:nvSpPr>
            <p:spPr bwMode="auto">
              <a:xfrm flipH="1">
                <a:off x="1123" y="2025"/>
                <a:ext cx="48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2" name="Line 199"/>
              <p:cNvSpPr>
                <a:spLocks noChangeShapeType="1"/>
              </p:cNvSpPr>
              <p:nvPr/>
            </p:nvSpPr>
            <p:spPr bwMode="auto">
              <a:xfrm flipV="1">
                <a:off x="1123" y="2145"/>
                <a:ext cx="6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3" name="Line 200"/>
              <p:cNvSpPr>
                <a:spLocks noChangeShapeType="1"/>
              </p:cNvSpPr>
              <p:nvPr/>
            </p:nvSpPr>
            <p:spPr bwMode="auto">
              <a:xfrm flipH="1" flipV="1">
                <a:off x="1117" y="2049"/>
                <a:ext cx="42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4" name="Line 201"/>
              <p:cNvSpPr>
                <a:spLocks noChangeShapeType="1"/>
              </p:cNvSpPr>
              <p:nvPr/>
            </p:nvSpPr>
            <p:spPr bwMode="auto">
              <a:xfrm>
                <a:off x="1135" y="2163"/>
                <a:ext cx="6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5" name="Line 202"/>
              <p:cNvSpPr>
                <a:spLocks noChangeShapeType="1"/>
              </p:cNvSpPr>
              <p:nvPr/>
            </p:nvSpPr>
            <p:spPr bwMode="auto">
              <a:xfrm flipH="1" flipV="1">
                <a:off x="1105" y="2097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6" name="Line 203"/>
              <p:cNvSpPr>
                <a:spLocks noChangeShapeType="1"/>
              </p:cNvSpPr>
              <p:nvPr/>
            </p:nvSpPr>
            <p:spPr bwMode="auto">
              <a:xfrm flipH="1">
                <a:off x="1117" y="2037"/>
                <a:ext cx="6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79" name="Line 205"/>
            <p:cNvSpPr>
              <a:spLocks noChangeShapeType="1"/>
            </p:cNvSpPr>
            <p:nvPr/>
          </p:nvSpPr>
          <p:spPr bwMode="auto">
            <a:xfrm flipV="1">
              <a:off x="1725613" y="3471863"/>
              <a:ext cx="57150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0" name="Line 206"/>
            <p:cNvSpPr>
              <a:spLocks noChangeShapeType="1"/>
            </p:cNvSpPr>
            <p:nvPr/>
          </p:nvSpPr>
          <p:spPr bwMode="auto">
            <a:xfrm flipH="1">
              <a:off x="1697038" y="3252788"/>
              <a:ext cx="76200" cy="190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1" name="Line 207"/>
            <p:cNvSpPr>
              <a:spLocks noChangeShapeType="1"/>
            </p:cNvSpPr>
            <p:nvPr/>
          </p:nvSpPr>
          <p:spPr bwMode="auto">
            <a:xfrm flipV="1">
              <a:off x="1687513" y="3443288"/>
              <a:ext cx="19050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2" name="Line 208"/>
            <p:cNvSpPr>
              <a:spLocks noChangeShapeType="1"/>
            </p:cNvSpPr>
            <p:nvPr/>
          </p:nvSpPr>
          <p:spPr bwMode="auto">
            <a:xfrm flipH="1" flipV="1">
              <a:off x="1687513" y="3281363"/>
              <a:ext cx="66675" cy="476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3" name="Line 209"/>
            <p:cNvSpPr>
              <a:spLocks noChangeShapeType="1"/>
            </p:cNvSpPr>
            <p:nvPr/>
          </p:nvSpPr>
          <p:spPr bwMode="auto">
            <a:xfrm>
              <a:off x="1716088" y="3471863"/>
              <a:ext cx="9525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4" name="Line 210"/>
            <p:cNvSpPr>
              <a:spLocks noChangeShapeType="1"/>
            </p:cNvSpPr>
            <p:nvPr/>
          </p:nvSpPr>
          <p:spPr bwMode="auto">
            <a:xfrm flipH="1" flipV="1">
              <a:off x="1668463" y="3357563"/>
              <a:ext cx="38100" cy="857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5" name="Line 211"/>
            <p:cNvSpPr>
              <a:spLocks noChangeShapeType="1"/>
            </p:cNvSpPr>
            <p:nvPr/>
          </p:nvSpPr>
          <p:spPr bwMode="auto">
            <a:xfrm flipH="1">
              <a:off x="1687513" y="3271838"/>
              <a:ext cx="9525" cy="285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6" name="Line 212"/>
            <p:cNvSpPr>
              <a:spLocks noChangeShapeType="1"/>
            </p:cNvSpPr>
            <p:nvPr/>
          </p:nvSpPr>
          <p:spPr bwMode="auto">
            <a:xfrm flipV="1">
              <a:off x="1639888" y="3500438"/>
              <a:ext cx="47625" cy="190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7" name="Line 213"/>
            <p:cNvSpPr>
              <a:spLocks noChangeShapeType="1"/>
            </p:cNvSpPr>
            <p:nvPr/>
          </p:nvSpPr>
          <p:spPr bwMode="auto">
            <a:xfrm flipH="1">
              <a:off x="1611313" y="3281363"/>
              <a:ext cx="76200" cy="285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8" name="Line 214"/>
            <p:cNvSpPr>
              <a:spLocks noChangeShapeType="1"/>
            </p:cNvSpPr>
            <p:nvPr/>
          </p:nvSpPr>
          <p:spPr bwMode="auto">
            <a:xfrm flipV="1">
              <a:off x="1601788" y="3471863"/>
              <a:ext cx="19050" cy="666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" name="Line 215"/>
            <p:cNvSpPr>
              <a:spLocks noChangeShapeType="1"/>
            </p:cNvSpPr>
            <p:nvPr/>
          </p:nvSpPr>
          <p:spPr bwMode="auto">
            <a:xfrm flipH="1" flipV="1">
              <a:off x="1592263" y="3319463"/>
              <a:ext cx="76200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" name="Line 216"/>
            <p:cNvSpPr>
              <a:spLocks noChangeShapeType="1"/>
            </p:cNvSpPr>
            <p:nvPr/>
          </p:nvSpPr>
          <p:spPr bwMode="auto">
            <a:xfrm>
              <a:off x="1630363" y="3500438"/>
              <a:ext cx="9525" cy="190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1" name="Line 217"/>
            <p:cNvSpPr>
              <a:spLocks noChangeShapeType="1"/>
            </p:cNvSpPr>
            <p:nvPr/>
          </p:nvSpPr>
          <p:spPr bwMode="auto">
            <a:xfrm flipH="1" flipV="1">
              <a:off x="1582738" y="3395663"/>
              <a:ext cx="38100" cy="762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2" name="Line 218"/>
            <p:cNvSpPr>
              <a:spLocks noChangeShapeType="1"/>
            </p:cNvSpPr>
            <p:nvPr/>
          </p:nvSpPr>
          <p:spPr bwMode="auto">
            <a:xfrm flipH="1">
              <a:off x="1592263" y="3309938"/>
              <a:ext cx="19050" cy="285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3" name="Line 219"/>
            <p:cNvSpPr>
              <a:spLocks noChangeShapeType="1"/>
            </p:cNvSpPr>
            <p:nvPr/>
          </p:nvSpPr>
          <p:spPr bwMode="auto">
            <a:xfrm flipV="1">
              <a:off x="1554163" y="3538538"/>
              <a:ext cx="47625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4" name="Line 220"/>
            <p:cNvSpPr>
              <a:spLocks noChangeShapeType="1"/>
            </p:cNvSpPr>
            <p:nvPr/>
          </p:nvSpPr>
          <p:spPr bwMode="auto">
            <a:xfrm flipH="1">
              <a:off x="1525588" y="3319463"/>
              <a:ext cx="66675" cy="190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5" name="Line 221"/>
            <p:cNvSpPr>
              <a:spLocks noChangeShapeType="1"/>
            </p:cNvSpPr>
            <p:nvPr/>
          </p:nvSpPr>
          <p:spPr bwMode="auto">
            <a:xfrm flipV="1">
              <a:off x="1516063" y="3509963"/>
              <a:ext cx="19050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6" name="Line 222"/>
            <p:cNvSpPr>
              <a:spLocks noChangeShapeType="1"/>
            </p:cNvSpPr>
            <p:nvPr/>
          </p:nvSpPr>
          <p:spPr bwMode="auto">
            <a:xfrm flipH="1" flipV="1">
              <a:off x="1506538" y="3348038"/>
              <a:ext cx="76200" cy="476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7" name="Line 223"/>
            <p:cNvSpPr>
              <a:spLocks noChangeShapeType="1"/>
            </p:cNvSpPr>
            <p:nvPr/>
          </p:nvSpPr>
          <p:spPr bwMode="auto">
            <a:xfrm>
              <a:off x="1543050" y="3538538"/>
              <a:ext cx="11113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8" name="Line 224"/>
            <p:cNvSpPr>
              <a:spLocks noChangeShapeType="1"/>
            </p:cNvSpPr>
            <p:nvPr/>
          </p:nvSpPr>
          <p:spPr bwMode="auto">
            <a:xfrm flipH="1" flipV="1">
              <a:off x="1497013" y="3424238"/>
              <a:ext cx="38100" cy="857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" name="Line 225"/>
            <p:cNvSpPr>
              <a:spLocks noChangeShapeType="1"/>
            </p:cNvSpPr>
            <p:nvPr/>
          </p:nvSpPr>
          <p:spPr bwMode="auto">
            <a:xfrm flipH="1">
              <a:off x="1506538" y="3338513"/>
              <a:ext cx="19050" cy="285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0" name="Line 226"/>
            <p:cNvSpPr>
              <a:spLocks noChangeShapeType="1"/>
            </p:cNvSpPr>
            <p:nvPr/>
          </p:nvSpPr>
          <p:spPr bwMode="auto">
            <a:xfrm flipV="1">
              <a:off x="1468438" y="3567113"/>
              <a:ext cx="47625" cy="190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1" name="Line 227"/>
            <p:cNvSpPr>
              <a:spLocks noChangeShapeType="1"/>
            </p:cNvSpPr>
            <p:nvPr/>
          </p:nvSpPr>
          <p:spPr bwMode="auto">
            <a:xfrm flipH="1">
              <a:off x="1438275" y="3348038"/>
              <a:ext cx="68263" cy="285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2" name="Line 228"/>
            <p:cNvSpPr>
              <a:spLocks noChangeShapeType="1"/>
            </p:cNvSpPr>
            <p:nvPr/>
          </p:nvSpPr>
          <p:spPr bwMode="auto">
            <a:xfrm flipV="1">
              <a:off x="1428750" y="3538538"/>
              <a:ext cx="9525" cy="666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3" name="Line 229"/>
            <p:cNvSpPr>
              <a:spLocks noChangeShapeType="1"/>
            </p:cNvSpPr>
            <p:nvPr/>
          </p:nvSpPr>
          <p:spPr bwMode="auto">
            <a:xfrm flipH="1" flipV="1">
              <a:off x="1419225" y="3386138"/>
              <a:ext cx="77788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4" name="Line 230"/>
            <p:cNvSpPr>
              <a:spLocks noChangeShapeType="1"/>
            </p:cNvSpPr>
            <p:nvPr/>
          </p:nvSpPr>
          <p:spPr bwMode="auto">
            <a:xfrm>
              <a:off x="1447800" y="3567113"/>
              <a:ext cx="20638" cy="190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5" name="Line 231"/>
            <p:cNvSpPr>
              <a:spLocks noChangeShapeType="1"/>
            </p:cNvSpPr>
            <p:nvPr/>
          </p:nvSpPr>
          <p:spPr bwMode="auto">
            <a:xfrm flipH="1" flipV="1">
              <a:off x="1409700" y="3462338"/>
              <a:ext cx="28575" cy="762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6" name="Line 232"/>
            <p:cNvSpPr>
              <a:spLocks noChangeShapeType="1"/>
            </p:cNvSpPr>
            <p:nvPr/>
          </p:nvSpPr>
          <p:spPr bwMode="auto">
            <a:xfrm flipH="1">
              <a:off x="1419225" y="3376613"/>
              <a:ext cx="19050" cy="285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7" name="Line 233"/>
            <p:cNvSpPr>
              <a:spLocks noChangeShapeType="1"/>
            </p:cNvSpPr>
            <p:nvPr/>
          </p:nvSpPr>
          <p:spPr bwMode="auto">
            <a:xfrm flipV="1">
              <a:off x="1373188" y="3605213"/>
              <a:ext cx="55563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8" name="Line 234"/>
            <p:cNvSpPr>
              <a:spLocks noChangeShapeType="1"/>
            </p:cNvSpPr>
            <p:nvPr/>
          </p:nvSpPr>
          <p:spPr bwMode="auto">
            <a:xfrm flipH="1">
              <a:off x="1343025" y="3386138"/>
              <a:ext cx="76200" cy="190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9" name="Line 235"/>
            <p:cNvSpPr>
              <a:spLocks noChangeShapeType="1"/>
            </p:cNvSpPr>
            <p:nvPr/>
          </p:nvSpPr>
          <p:spPr bwMode="auto">
            <a:xfrm flipV="1">
              <a:off x="1343025" y="3576638"/>
              <a:ext cx="11113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" name="Line 236"/>
            <p:cNvSpPr>
              <a:spLocks noChangeShapeType="1"/>
            </p:cNvSpPr>
            <p:nvPr/>
          </p:nvSpPr>
          <p:spPr bwMode="auto">
            <a:xfrm flipH="1" flipV="1">
              <a:off x="1333500" y="3424238"/>
              <a:ext cx="76200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" name="Line 237"/>
            <p:cNvSpPr>
              <a:spLocks noChangeShapeType="1"/>
            </p:cNvSpPr>
            <p:nvPr/>
          </p:nvSpPr>
          <p:spPr bwMode="auto">
            <a:xfrm>
              <a:off x="1362075" y="3605213"/>
              <a:ext cx="11113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" name="Line 238"/>
            <p:cNvSpPr>
              <a:spLocks noChangeShapeType="1"/>
            </p:cNvSpPr>
            <p:nvPr/>
          </p:nvSpPr>
          <p:spPr bwMode="auto">
            <a:xfrm flipH="1" flipV="1">
              <a:off x="1314450" y="3500438"/>
              <a:ext cx="39688" cy="762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" name="Line 239"/>
            <p:cNvSpPr>
              <a:spLocks noChangeShapeType="1"/>
            </p:cNvSpPr>
            <p:nvPr/>
          </p:nvSpPr>
          <p:spPr bwMode="auto">
            <a:xfrm flipH="1">
              <a:off x="1333500" y="3405188"/>
              <a:ext cx="9525" cy="285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" name="Line 240"/>
            <p:cNvSpPr>
              <a:spLocks noChangeShapeType="1"/>
            </p:cNvSpPr>
            <p:nvPr/>
          </p:nvSpPr>
          <p:spPr bwMode="auto">
            <a:xfrm flipV="1">
              <a:off x="1285875" y="3633788"/>
              <a:ext cx="57150" cy="190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5" name="Line 241"/>
            <p:cNvSpPr>
              <a:spLocks noChangeShapeType="1"/>
            </p:cNvSpPr>
            <p:nvPr/>
          </p:nvSpPr>
          <p:spPr bwMode="auto">
            <a:xfrm flipH="1">
              <a:off x="1257300" y="3424238"/>
              <a:ext cx="76200" cy="190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" name="Line 242"/>
            <p:cNvSpPr>
              <a:spLocks noChangeShapeType="1"/>
            </p:cNvSpPr>
            <p:nvPr/>
          </p:nvSpPr>
          <p:spPr bwMode="auto">
            <a:xfrm flipH="1" flipV="1">
              <a:off x="1247775" y="3452813"/>
              <a:ext cx="66675" cy="476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" name="Line 243"/>
            <p:cNvSpPr>
              <a:spLocks noChangeShapeType="1"/>
            </p:cNvSpPr>
            <p:nvPr/>
          </p:nvSpPr>
          <p:spPr bwMode="auto">
            <a:xfrm>
              <a:off x="1276350" y="3643313"/>
              <a:ext cx="9525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" name="Line 244"/>
            <p:cNvSpPr>
              <a:spLocks noChangeShapeType="1"/>
            </p:cNvSpPr>
            <p:nvPr/>
          </p:nvSpPr>
          <p:spPr bwMode="auto">
            <a:xfrm flipH="1">
              <a:off x="1247775" y="3443288"/>
              <a:ext cx="9525" cy="285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" name="Line 245"/>
            <p:cNvSpPr>
              <a:spLocks noChangeShapeType="1"/>
            </p:cNvSpPr>
            <p:nvPr/>
          </p:nvSpPr>
          <p:spPr bwMode="auto">
            <a:xfrm flipH="1">
              <a:off x="1171575" y="3452813"/>
              <a:ext cx="76200" cy="190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" name="Line 246"/>
            <p:cNvSpPr>
              <a:spLocks noChangeShapeType="1"/>
            </p:cNvSpPr>
            <p:nvPr/>
          </p:nvSpPr>
          <p:spPr bwMode="auto">
            <a:xfrm>
              <a:off x="1152525" y="3633788"/>
              <a:ext cx="47625" cy="476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1" name="Line 247"/>
            <p:cNvSpPr>
              <a:spLocks noChangeShapeType="1"/>
            </p:cNvSpPr>
            <p:nvPr/>
          </p:nvSpPr>
          <p:spPr bwMode="auto">
            <a:xfrm flipH="1">
              <a:off x="1133475" y="3538538"/>
              <a:ext cx="9525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2" name="Line 248"/>
            <p:cNvSpPr>
              <a:spLocks noChangeShapeType="1"/>
            </p:cNvSpPr>
            <p:nvPr/>
          </p:nvSpPr>
          <p:spPr bwMode="auto">
            <a:xfrm flipH="1">
              <a:off x="1152525" y="3471863"/>
              <a:ext cx="19050" cy="476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3" name="Line 249"/>
            <p:cNvSpPr>
              <a:spLocks noChangeShapeType="1"/>
            </p:cNvSpPr>
            <p:nvPr/>
          </p:nvSpPr>
          <p:spPr bwMode="auto">
            <a:xfrm>
              <a:off x="1143000" y="3605213"/>
              <a:ext cx="9525" cy="285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4" name="Line 250"/>
            <p:cNvSpPr>
              <a:spLocks noChangeShapeType="1"/>
            </p:cNvSpPr>
            <p:nvPr/>
          </p:nvSpPr>
          <p:spPr bwMode="auto">
            <a:xfrm>
              <a:off x="1133475" y="3548063"/>
              <a:ext cx="1588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5" name="Line 251"/>
            <p:cNvSpPr>
              <a:spLocks noChangeShapeType="1"/>
            </p:cNvSpPr>
            <p:nvPr/>
          </p:nvSpPr>
          <p:spPr bwMode="auto">
            <a:xfrm>
              <a:off x="1228725" y="3652838"/>
              <a:ext cx="1588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6" name="Freeform 252"/>
            <p:cNvSpPr>
              <a:spLocks/>
            </p:cNvSpPr>
            <p:nvPr/>
          </p:nvSpPr>
          <p:spPr bwMode="auto">
            <a:xfrm>
              <a:off x="1190625" y="3652838"/>
              <a:ext cx="38100" cy="9525"/>
            </a:xfrm>
            <a:custGeom>
              <a:avLst/>
              <a:gdLst/>
              <a:ahLst/>
              <a:cxnLst>
                <a:cxn ang="0">
                  <a:pos x="120" y="0"/>
                </a:cxn>
                <a:cxn ang="0">
                  <a:pos x="60" y="31"/>
                </a:cxn>
                <a:cxn ang="0">
                  <a:pos x="31" y="0"/>
                </a:cxn>
                <a:cxn ang="0">
                  <a:pos x="0" y="0"/>
                </a:cxn>
              </a:cxnLst>
              <a:rect l="0" t="0" r="r" b="b"/>
              <a:pathLst>
                <a:path w="120" h="31">
                  <a:moveTo>
                    <a:pt x="120" y="0"/>
                  </a:moveTo>
                  <a:lnTo>
                    <a:pt x="60" y="31"/>
                  </a:lnTo>
                  <a:lnTo>
                    <a:pt x="3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7" name="Line 253"/>
            <p:cNvSpPr>
              <a:spLocks noChangeShapeType="1"/>
            </p:cNvSpPr>
            <p:nvPr/>
          </p:nvSpPr>
          <p:spPr bwMode="auto">
            <a:xfrm flipH="1" flipV="1">
              <a:off x="1181100" y="3643313"/>
              <a:ext cx="9525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8" name="Line 254"/>
            <p:cNvSpPr>
              <a:spLocks noChangeShapeType="1"/>
            </p:cNvSpPr>
            <p:nvPr/>
          </p:nvSpPr>
          <p:spPr bwMode="auto">
            <a:xfrm flipH="1">
              <a:off x="1171575" y="3643313"/>
              <a:ext cx="9525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9" name="Line 255"/>
            <p:cNvSpPr>
              <a:spLocks noChangeShapeType="1"/>
            </p:cNvSpPr>
            <p:nvPr/>
          </p:nvSpPr>
          <p:spPr bwMode="auto">
            <a:xfrm flipH="1" flipV="1">
              <a:off x="1152525" y="3624263"/>
              <a:ext cx="9525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" name="Line 256"/>
            <p:cNvSpPr>
              <a:spLocks noChangeShapeType="1"/>
            </p:cNvSpPr>
            <p:nvPr/>
          </p:nvSpPr>
          <p:spPr bwMode="auto">
            <a:xfrm flipV="1">
              <a:off x="1152525" y="3500438"/>
              <a:ext cx="9525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" name="Line 257"/>
            <p:cNvSpPr>
              <a:spLocks noChangeShapeType="1"/>
            </p:cNvSpPr>
            <p:nvPr/>
          </p:nvSpPr>
          <p:spPr bwMode="auto">
            <a:xfrm flipH="1" flipV="1">
              <a:off x="1143000" y="3614738"/>
              <a:ext cx="9525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" name="Line 258"/>
            <p:cNvSpPr>
              <a:spLocks noChangeShapeType="1"/>
            </p:cNvSpPr>
            <p:nvPr/>
          </p:nvSpPr>
          <p:spPr bwMode="auto">
            <a:xfrm flipV="1">
              <a:off x="1143000" y="3509963"/>
              <a:ext cx="9525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3" name="Freeform 259"/>
            <p:cNvSpPr>
              <a:spLocks/>
            </p:cNvSpPr>
            <p:nvPr/>
          </p:nvSpPr>
          <p:spPr bwMode="auto">
            <a:xfrm>
              <a:off x="1143000" y="3595688"/>
              <a:ext cx="1588" cy="190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"/>
                </a:cxn>
                <a:cxn ang="0">
                  <a:pos x="0" y="60"/>
                </a:cxn>
              </a:cxnLst>
              <a:rect l="0" t="0" r="r" b="b"/>
              <a:pathLst>
                <a:path h="60">
                  <a:moveTo>
                    <a:pt x="0" y="0"/>
                  </a:moveTo>
                  <a:lnTo>
                    <a:pt x="0" y="31"/>
                  </a:lnTo>
                  <a:lnTo>
                    <a:pt x="0" y="6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4" name="Line 260"/>
            <p:cNvSpPr>
              <a:spLocks noChangeShapeType="1"/>
            </p:cNvSpPr>
            <p:nvPr/>
          </p:nvSpPr>
          <p:spPr bwMode="auto">
            <a:xfrm flipV="1">
              <a:off x="1143000" y="3519488"/>
              <a:ext cx="1588" cy="190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5" name="Line 261"/>
            <p:cNvSpPr>
              <a:spLocks noChangeShapeType="1"/>
            </p:cNvSpPr>
            <p:nvPr/>
          </p:nvSpPr>
          <p:spPr bwMode="auto">
            <a:xfrm flipH="1" flipV="1">
              <a:off x="1133475" y="3576638"/>
              <a:ext cx="9525" cy="190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6" name="Line 262"/>
            <p:cNvSpPr>
              <a:spLocks noChangeShapeType="1"/>
            </p:cNvSpPr>
            <p:nvPr/>
          </p:nvSpPr>
          <p:spPr bwMode="auto">
            <a:xfrm flipV="1">
              <a:off x="1133475" y="3538538"/>
              <a:ext cx="9525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" name="Line 263"/>
            <p:cNvSpPr>
              <a:spLocks noChangeShapeType="1"/>
            </p:cNvSpPr>
            <p:nvPr/>
          </p:nvSpPr>
          <p:spPr bwMode="auto">
            <a:xfrm flipV="1">
              <a:off x="1133475" y="3567113"/>
              <a:ext cx="1588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8" name="Freeform 264"/>
            <p:cNvSpPr>
              <a:spLocks/>
            </p:cNvSpPr>
            <p:nvPr/>
          </p:nvSpPr>
          <p:spPr bwMode="auto">
            <a:xfrm>
              <a:off x="1133475" y="3548063"/>
              <a:ext cx="1588" cy="190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0"/>
                </a:cxn>
                <a:cxn ang="0">
                  <a:pos x="0" y="60"/>
                </a:cxn>
              </a:cxnLst>
              <a:rect l="0" t="0" r="r" b="b"/>
              <a:pathLst>
                <a:path h="60">
                  <a:moveTo>
                    <a:pt x="0" y="0"/>
                  </a:moveTo>
                  <a:lnTo>
                    <a:pt x="0" y="30"/>
                  </a:lnTo>
                  <a:lnTo>
                    <a:pt x="0" y="6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9" name="Freeform 265"/>
            <p:cNvSpPr>
              <a:spLocks/>
            </p:cNvSpPr>
            <p:nvPr/>
          </p:nvSpPr>
          <p:spPr bwMode="auto">
            <a:xfrm>
              <a:off x="4071938" y="2489201"/>
              <a:ext cx="1588" cy="38100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0" y="60"/>
                </a:cxn>
                <a:cxn ang="0">
                  <a:pos x="0" y="0"/>
                </a:cxn>
              </a:cxnLst>
              <a:rect l="0" t="0" r="r" b="b"/>
              <a:pathLst>
                <a:path h="120">
                  <a:moveTo>
                    <a:pt x="0" y="120"/>
                  </a:moveTo>
                  <a:lnTo>
                    <a:pt x="0" y="6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" name="Line 266"/>
            <p:cNvSpPr>
              <a:spLocks noChangeShapeType="1"/>
            </p:cNvSpPr>
            <p:nvPr/>
          </p:nvSpPr>
          <p:spPr bwMode="auto">
            <a:xfrm>
              <a:off x="4071938" y="2527301"/>
              <a:ext cx="1588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" name="Line 267"/>
            <p:cNvSpPr>
              <a:spLocks noChangeShapeType="1"/>
            </p:cNvSpPr>
            <p:nvPr/>
          </p:nvSpPr>
          <p:spPr bwMode="auto">
            <a:xfrm>
              <a:off x="4060825" y="2479676"/>
              <a:ext cx="11113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2" name="Line 268"/>
            <p:cNvSpPr>
              <a:spLocks noChangeShapeType="1"/>
            </p:cNvSpPr>
            <p:nvPr/>
          </p:nvSpPr>
          <p:spPr bwMode="auto">
            <a:xfrm flipH="1">
              <a:off x="4060825" y="2536826"/>
              <a:ext cx="11113" cy="190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3" name="Line 269"/>
            <p:cNvSpPr>
              <a:spLocks noChangeShapeType="1"/>
            </p:cNvSpPr>
            <p:nvPr/>
          </p:nvSpPr>
          <p:spPr bwMode="auto">
            <a:xfrm>
              <a:off x="4060825" y="2460626"/>
              <a:ext cx="1588" cy="190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" name="Line 270"/>
            <p:cNvSpPr>
              <a:spLocks noChangeShapeType="1"/>
            </p:cNvSpPr>
            <p:nvPr/>
          </p:nvSpPr>
          <p:spPr bwMode="auto">
            <a:xfrm flipH="1">
              <a:off x="4052888" y="2555876"/>
              <a:ext cx="7938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" name="Line 271"/>
            <p:cNvSpPr>
              <a:spLocks noChangeShapeType="1"/>
            </p:cNvSpPr>
            <p:nvPr/>
          </p:nvSpPr>
          <p:spPr bwMode="auto">
            <a:xfrm>
              <a:off x="4052888" y="2451101"/>
              <a:ext cx="7938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6" name="Line 272"/>
            <p:cNvSpPr>
              <a:spLocks noChangeShapeType="1"/>
            </p:cNvSpPr>
            <p:nvPr/>
          </p:nvSpPr>
          <p:spPr bwMode="auto">
            <a:xfrm flipH="1">
              <a:off x="4041775" y="2565401"/>
              <a:ext cx="11113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7" name="Line 273"/>
            <p:cNvSpPr>
              <a:spLocks noChangeShapeType="1"/>
            </p:cNvSpPr>
            <p:nvPr/>
          </p:nvSpPr>
          <p:spPr bwMode="auto">
            <a:xfrm>
              <a:off x="4041775" y="2441576"/>
              <a:ext cx="11113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8" name="Line 274"/>
            <p:cNvSpPr>
              <a:spLocks noChangeShapeType="1"/>
            </p:cNvSpPr>
            <p:nvPr/>
          </p:nvSpPr>
          <p:spPr bwMode="auto">
            <a:xfrm flipH="1">
              <a:off x="4033838" y="2574926"/>
              <a:ext cx="7938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9" name="Freeform 275"/>
            <p:cNvSpPr>
              <a:spLocks/>
            </p:cNvSpPr>
            <p:nvPr/>
          </p:nvSpPr>
          <p:spPr bwMode="auto">
            <a:xfrm>
              <a:off x="3976688" y="2422526"/>
              <a:ext cx="65088" cy="19050"/>
            </a:xfrm>
            <a:custGeom>
              <a:avLst/>
              <a:gdLst/>
              <a:ahLst/>
              <a:cxnLst>
                <a:cxn ang="0">
                  <a:pos x="209" y="60"/>
                </a:cxn>
                <a:cxn ang="0">
                  <a:pos x="149" y="30"/>
                </a:cxn>
                <a:cxn ang="0">
                  <a:pos x="120" y="0"/>
                </a:cxn>
                <a:cxn ang="0">
                  <a:pos x="90" y="0"/>
                </a:cxn>
                <a:cxn ang="0">
                  <a:pos x="30" y="0"/>
                </a:cxn>
                <a:cxn ang="0">
                  <a:pos x="0" y="0"/>
                </a:cxn>
              </a:cxnLst>
              <a:rect l="0" t="0" r="r" b="b"/>
              <a:pathLst>
                <a:path w="209" h="60">
                  <a:moveTo>
                    <a:pt x="209" y="60"/>
                  </a:moveTo>
                  <a:lnTo>
                    <a:pt x="149" y="30"/>
                  </a:lnTo>
                  <a:lnTo>
                    <a:pt x="120" y="0"/>
                  </a:lnTo>
                  <a:lnTo>
                    <a:pt x="90" y="0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" name="Freeform 276"/>
            <p:cNvSpPr>
              <a:spLocks/>
            </p:cNvSpPr>
            <p:nvPr/>
          </p:nvSpPr>
          <p:spPr bwMode="auto">
            <a:xfrm>
              <a:off x="5435600" y="1973263"/>
              <a:ext cx="38100" cy="66675"/>
            </a:xfrm>
            <a:custGeom>
              <a:avLst/>
              <a:gdLst/>
              <a:ahLst/>
              <a:cxnLst>
                <a:cxn ang="0">
                  <a:pos x="120" y="0"/>
                </a:cxn>
                <a:cxn ang="0">
                  <a:pos x="120" y="60"/>
                </a:cxn>
                <a:cxn ang="0">
                  <a:pos x="120" y="90"/>
                </a:cxn>
                <a:cxn ang="0">
                  <a:pos x="91" y="120"/>
                </a:cxn>
                <a:cxn ang="0">
                  <a:pos x="60" y="180"/>
                </a:cxn>
                <a:cxn ang="0">
                  <a:pos x="31" y="180"/>
                </a:cxn>
                <a:cxn ang="0">
                  <a:pos x="0" y="210"/>
                </a:cxn>
              </a:cxnLst>
              <a:rect l="0" t="0" r="r" b="b"/>
              <a:pathLst>
                <a:path w="120" h="210">
                  <a:moveTo>
                    <a:pt x="120" y="0"/>
                  </a:moveTo>
                  <a:lnTo>
                    <a:pt x="120" y="60"/>
                  </a:lnTo>
                  <a:lnTo>
                    <a:pt x="120" y="90"/>
                  </a:lnTo>
                  <a:lnTo>
                    <a:pt x="91" y="120"/>
                  </a:lnTo>
                  <a:lnTo>
                    <a:pt x="60" y="180"/>
                  </a:lnTo>
                  <a:lnTo>
                    <a:pt x="31" y="180"/>
                  </a:lnTo>
                  <a:lnTo>
                    <a:pt x="0" y="21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" name="Freeform 277"/>
            <p:cNvSpPr>
              <a:spLocks/>
            </p:cNvSpPr>
            <p:nvPr/>
          </p:nvSpPr>
          <p:spPr bwMode="auto">
            <a:xfrm>
              <a:off x="5378450" y="1878013"/>
              <a:ext cx="95250" cy="95250"/>
            </a:xfrm>
            <a:custGeom>
              <a:avLst/>
              <a:gdLst/>
              <a:ahLst/>
              <a:cxnLst>
                <a:cxn ang="0">
                  <a:pos x="300" y="300"/>
                </a:cxn>
                <a:cxn ang="0">
                  <a:pos x="300" y="271"/>
                </a:cxn>
                <a:cxn ang="0">
                  <a:pos x="300" y="210"/>
                </a:cxn>
                <a:cxn ang="0">
                  <a:pos x="271" y="180"/>
                </a:cxn>
                <a:cxn ang="0">
                  <a:pos x="240" y="120"/>
                </a:cxn>
                <a:cxn ang="0">
                  <a:pos x="211" y="89"/>
                </a:cxn>
                <a:cxn ang="0">
                  <a:pos x="180" y="60"/>
                </a:cxn>
                <a:cxn ang="0">
                  <a:pos x="151" y="29"/>
                </a:cxn>
                <a:cxn ang="0">
                  <a:pos x="120" y="0"/>
                </a:cxn>
                <a:cxn ang="0">
                  <a:pos x="89" y="0"/>
                </a:cxn>
                <a:cxn ang="0">
                  <a:pos x="29" y="0"/>
                </a:cxn>
                <a:cxn ang="0">
                  <a:pos x="0" y="0"/>
                </a:cxn>
              </a:cxnLst>
              <a:rect l="0" t="0" r="r" b="b"/>
              <a:pathLst>
                <a:path w="300" h="300">
                  <a:moveTo>
                    <a:pt x="300" y="300"/>
                  </a:moveTo>
                  <a:lnTo>
                    <a:pt x="300" y="271"/>
                  </a:lnTo>
                  <a:lnTo>
                    <a:pt x="300" y="210"/>
                  </a:lnTo>
                  <a:lnTo>
                    <a:pt x="271" y="180"/>
                  </a:lnTo>
                  <a:lnTo>
                    <a:pt x="240" y="120"/>
                  </a:lnTo>
                  <a:lnTo>
                    <a:pt x="211" y="89"/>
                  </a:lnTo>
                  <a:lnTo>
                    <a:pt x="180" y="60"/>
                  </a:lnTo>
                  <a:lnTo>
                    <a:pt x="151" y="29"/>
                  </a:lnTo>
                  <a:lnTo>
                    <a:pt x="120" y="0"/>
                  </a:lnTo>
                  <a:lnTo>
                    <a:pt x="89" y="0"/>
                  </a:lnTo>
                  <a:lnTo>
                    <a:pt x="29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2" name="Line 278"/>
            <p:cNvSpPr>
              <a:spLocks noChangeShapeType="1"/>
            </p:cNvSpPr>
            <p:nvPr/>
          </p:nvSpPr>
          <p:spPr bwMode="auto">
            <a:xfrm flipH="1" flipV="1">
              <a:off x="3832225" y="2451101"/>
              <a:ext cx="9525" cy="190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3" name="Line 279"/>
            <p:cNvSpPr>
              <a:spLocks noChangeShapeType="1"/>
            </p:cNvSpPr>
            <p:nvPr/>
          </p:nvSpPr>
          <p:spPr bwMode="auto">
            <a:xfrm flipH="1" flipV="1">
              <a:off x="3898900" y="2632076"/>
              <a:ext cx="19050" cy="285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4" name="Line 280"/>
            <p:cNvSpPr>
              <a:spLocks noChangeShapeType="1"/>
            </p:cNvSpPr>
            <p:nvPr/>
          </p:nvSpPr>
          <p:spPr bwMode="auto">
            <a:xfrm flipH="1">
              <a:off x="4090988" y="2298701"/>
              <a:ext cx="1057275" cy="4095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5" name="Line 281"/>
            <p:cNvSpPr>
              <a:spLocks noChangeShapeType="1"/>
            </p:cNvSpPr>
            <p:nvPr/>
          </p:nvSpPr>
          <p:spPr bwMode="auto">
            <a:xfrm flipH="1" flipV="1">
              <a:off x="3917950" y="2660651"/>
              <a:ext cx="9525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6" name="Line 282"/>
            <p:cNvSpPr>
              <a:spLocks noChangeShapeType="1"/>
            </p:cNvSpPr>
            <p:nvPr/>
          </p:nvSpPr>
          <p:spPr bwMode="auto">
            <a:xfrm flipH="1" flipV="1">
              <a:off x="3957638" y="2670176"/>
              <a:ext cx="133350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" name="Freeform 283"/>
            <p:cNvSpPr>
              <a:spLocks/>
            </p:cNvSpPr>
            <p:nvPr/>
          </p:nvSpPr>
          <p:spPr bwMode="auto">
            <a:xfrm>
              <a:off x="4090988" y="2136776"/>
              <a:ext cx="1144588" cy="571500"/>
            </a:xfrm>
            <a:custGeom>
              <a:avLst/>
              <a:gdLst/>
              <a:ahLst/>
              <a:cxnLst>
                <a:cxn ang="0">
                  <a:pos x="3334" y="511"/>
                </a:cxn>
                <a:cxn ang="0">
                  <a:pos x="3605" y="0"/>
                </a:cxn>
                <a:cxn ang="0">
                  <a:pos x="301" y="1292"/>
                </a:cxn>
                <a:cxn ang="0">
                  <a:pos x="0" y="1802"/>
                </a:cxn>
              </a:cxnLst>
              <a:rect l="0" t="0" r="r" b="b"/>
              <a:pathLst>
                <a:path w="3605" h="1802">
                  <a:moveTo>
                    <a:pt x="3334" y="511"/>
                  </a:moveTo>
                  <a:lnTo>
                    <a:pt x="3605" y="0"/>
                  </a:lnTo>
                  <a:lnTo>
                    <a:pt x="301" y="1292"/>
                  </a:lnTo>
                  <a:lnTo>
                    <a:pt x="0" y="180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" name="Freeform 284"/>
            <p:cNvSpPr>
              <a:spLocks/>
            </p:cNvSpPr>
            <p:nvPr/>
          </p:nvSpPr>
          <p:spPr bwMode="auto">
            <a:xfrm>
              <a:off x="4090988" y="1935163"/>
              <a:ext cx="1144588" cy="611188"/>
            </a:xfrm>
            <a:custGeom>
              <a:avLst/>
              <a:gdLst/>
              <a:ahLst/>
              <a:cxnLst>
                <a:cxn ang="0">
                  <a:pos x="3605" y="631"/>
                </a:cxn>
                <a:cxn ang="0">
                  <a:pos x="3334" y="0"/>
                </a:cxn>
                <a:cxn ang="0">
                  <a:pos x="0" y="1262"/>
                </a:cxn>
                <a:cxn ang="0">
                  <a:pos x="301" y="1923"/>
                </a:cxn>
              </a:cxnLst>
              <a:rect l="0" t="0" r="r" b="b"/>
              <a:pathLst>
                <a:path w="3605" h="1923">
                  <a:moveTo>
                    <a:pt x="3605" y="631"/>
                  </a:moveTo>
                  <a:lnTo>
                    <a:pt x="3334" y="0"/>
                  </a:lnTo>
                  <a:lnTo>
                    <a:pt x="0" y="1262"/>
                  </a:lnTo>
                  <a:lnTo>
                    <a:pt x="301" y="192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" name="Freeform 285"/>
            <p:cNvSpPr>
              <a:spLocks/>
            </p:cNvSpPr>
            <p:nvPr/>
          </p:nvSpPr>
          <p:spPr bwMode="auto">
            <a:xfrm>
              <a:off x="3917950" y="1887538"/>
              <a:ext cx="1230313" cy="449263"/>
            </a:xfrm>
            <a:custGeom>
              <a:avLst/>
              <a:gdLst/>
              <a:ahLst/>
              <a:cxnLst>
                <a:cxn ang="0">
                  <a:pos x="3875" y="151"/>
                </a:cxn>
                <a:cxn ang="0">
                  <a:pos x="3304" y="0"/>
                </a:cxn>
                <a:cxn ang="0">
                  <a:pos x="0" y="1262"/>
                </a:cxn>
                <a:cxn ang="0">
                  <a:pos x="541" y="1413"/>
                </a:cxn>
              </a:cxnLst>
              <a:rect l="0" t="0" r="r" b="b"/>
              <a:pathLst>
                <a:path w="3875" h="1413">
                  <a:moveTo>
                    <a:pt x="3875" y="151"/>
                  </a:moveTo>
                  <a:lnTo>
                    <a:pt x="3304" y="0"/>
                  </a:lnTo>
                  <a:lnTo>
                    <a:pt x="0" y="1262"/>
                  </a:lnTo>
                  <a:lnTo>
                    <a:pt x="541" y="141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" name="Line 286"/>
            <p:cNvSpPr>
              <a:spLocks noChangeShapeType="1"/>
            </p:cNvSpPr>
            <p:nvPr/>
          </p:nvSpPr>
          <p:spPr bwMode="auto">
            <a:xfrm flipV="1">
              <a:off x="3832225" y="2289176"/>
              <a:ext cx="85725" cy="1619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" name="Line 287"/>
            <p:cNvSpPr>
              <a:spLocks noChangeShapeType="1"/>
            </p:cNvSpPr>
            <p:nvPr/>
          </p:nvSpPr>
          <p:spPr bwMode="auto">
            <a:xfrm>
              <a:off x="1228725" y="3652838"/>
              <a:ext cx="1588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2" name="Line 288"/>
            <p:cNvSpPr>
              <a:spLocks noChangeShapeType="1"/>
            </p:cNvSpPr>
            <p:nvPr/>
          </p:nvSpPr>
          <p:spPr bwMode="auto">
            <a:xfrm flipV="1">
              <a:off x="5224463" y="2039938"/>
              <a:ext cx="211138" cy="777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3" name="Line 289"/>
            <p:cNvSpPr>
              <a:spLocks noChangeShapeType="1"/>
            </p:cNvSpPr>
            <p:nvPr/>
          </p:nvSpPr>
          <p:spPr bwMode="auto">
            <a:xfrm flipV="1">
              <a:off x="5157788" y="1878013"/>
              <a:ext cx="220663" cy="873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4" name="Freeform 295"/>
            <p:cNvSpPr>
              <a:spLocks/>
            </p:cNvSpPr>
            <p:nvPr/>
          </p:nvSpPr>
          <p:spPr bwMode="auto">
            <a:xfrm>
              <a:off x="5626100" y="1916113"/>
              <a:ext cx="104775" cy="153988"/>
            </a:xfrm>
            <a:custGeom>
              <a:avLst/>
              <a:gdLst/>
              <a:ahLst/>
              <a:cxnLst>
                <a:cxn ang="0">
                  <a:pos x="330" y="481"/>
                </a:cxn>
                <a:cxn ang="0">
                  <a:pos x="150" y="270"/>
                </a:cxn>
                <a:cxn ang="0">
                  <a:pos x="0" y="0"/>
                </a:cxn>
              </a:cxnLst>
              <a:rect l="0" t="0" r="r" b="b"/>
              <a:pathLst>
                <a:path w="330" h="481">
                  <a:moveTo>
                    <a:pt x="330" y="481"/>
                  </a:moveTo>
                  <a:lnTo>
                    <a:pt x="150" y="27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5" name="Freeform 296"/>
            <p:cNvSpPr>
              <a:spLocks/>
            </p:cNvSpPr>
            <p:nvPr/>
          </p:nvSpPr>
          <p:spPr bwMode="auto">
            <a:xfrm>
              <a:off x="6216650" y="1878013"/>
              <a:ext cx="76200" cy="192088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239" y="120"/>
                </a:cxn>
                <a:cxn ang="0">
                  <a:pos x="0" y="601"/>
                </a:cxn>
                <a:cxn ang="0">
                  <a:pos x="90" y="0"/>
                </a:cxn>
              </a:cxnLst>
              <a:rect l="0" t="0" r="r" b="b"/>
              <a:pathLst>
                <a:path w="239" h="601">
                  <a:moveTo>
                    <a:pt x="90" y="0"/>
                  </a:moveTo>
                  <a:lnTo>
                    <a:pt x="239" y="120"/>
                  </a:lnTo>
                  <a:lnTo>
                    <a:pt x="0" y="601"/>
                  </a:lnTo>
                  <a:lnTo>
                    <a:pt x="90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6" name="Freeform 297"/>
            <p:cNvSpPr>
              <a:spLocks/>
            </p:cNvSpPr>
            <p:nvPr/>
          </p:nvSpPr>
          <p:spPr bwMode="auto">
            <a:xfrm>
              <a:off x="5578475" y="1325563"/>
              <a:ext cx="695325" cy="571500"/>
            </a:xfrm>
            <a:custGeom>
              <a:avLst/>
              <a:gdLst/>
              <a:ahLst/>
              <a:cxnLst>
                <a:cxn ang="0">
                  <a:pos x="2193" y="1803"/>
                </a:cxn>
                <a:cxn ang="0">
                  <a:pos x="2193" y="1442"/>
                </a:cxn>
                <a:cxn ang="0">
                  <a:pos x="2104" y="1082"/>
                </a:cxn>
                <a:cxn ang="0">
                  <a:pos x="1954" y="752"/>
                </a:cxn>
                <a:cxn ang="0">
                  <a:pos x="1743" y="481"/>
                </a:cxn>
                <a:cxn ang="0">
                  <a:pos x="1503" y="239"/>
                </a:cxn>
                <a:cxn ang="0">
                  <a:pos x="1233" y="89"/>
                </a:cxn>
                <a:cxn ang="0">
                  <a:pos x="932" y="0"/>
                </a:cxn>
                <a:cxn ang="0">
                  <a:pos x="662" y="29"/>
                </a:cxn>
                <a:cxn ang="0">
                  <a:pos x="421" y="149"/>
                </a:cxn>
                <a:cxn ang="0">
                  <a:pos x="211" y="330"/>
                </a:cxn>
                <a:cxn ang="0">
                  <a:pos x="61" y="601"/>
                </a:cxn>
                <a:cxn ang="0">
                  <a:pos x="0" y="931"/>
                </a:cxn>
                <a:cxn ang="0">
                  <a:pos x="0" y="1291"/>
                </a:cxn>
                <a:cxn ang="0">
                  <a:pos x="61" y="1622"/>
                </a:cxn>
              </a:cxnLst>
              <a:rect l="0" t="0" r="r" b="b"/>
              <a:pathLst>
                <a:path w="2193" h="1803">
                  <a:moveTo>
                    <a:pt x="2193" y="1803"/>
                  </a:moveTo>
                  <a:lnTo>
                    <a:pt x="2193" y="1442"/>
                  </a:lnTo>
                  <a:lnTo>
                    <a:pt x="2104" y="1082"/>
                  </a:lnTo>
                  <a:lnTo>
                    <a:pt x="1954" y="752"/>
                  </a:lnTo>
                  <a:lnTo>
                    <a:pt x="1743" y="481"/>
                  </a:lnTo>
                  <a:lnTo>
                    <a:pt x="1503" y="239"/>
                  </a:lnTo>
                  <a:lnTo>
                    <a:pt x="1233" y="89"/>
                  </a:lnTo>
                  <a:lnTo>
                    <a:pt x="932" y="0"/>
                  </a:lnTo>
                  <a:lnTo>
                    <a:pt x="662" y="29"/>
                  </a:lnTo>
                  <a:lnTo>
                    <a:pt x="421" y="149"/>
                  </a:lnTo>
                  <a:lnTo>
                    <a:pt x="211" y="330"/>
                  </a:lnTo>
                  <a:lnTo>
                    <a:pt x="61" y="601"/>
                  </a:lnTo>
                  <a:lnTo>
                    <a:pt x="0" y="931"/>
                  </a:lnTo>
                  <a:lnTo>
                    <a:pt x="0" y="1291"/>
                  </a:lnTo>
                  <a:lnTo>
                    <a:pt x="61" y="162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7" name="Line 298"/>
            <p:cNvSpPr>
              <a:spLocks noChangeShapeType="1"/>
            </p:cNvSpPr>
            <p:nvPr/>
          </p:nvSpPr>
          <p:spPr bwMode="auto">
            <a:xfrm flipV="1">
              <a:off x="5464175" y="1658938"/>
              <a:ext cx="723900" cy="2762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8" name="Line 313"/>
            <p:cNvSpPr>
              <a:spLocks noChangeShapeType="1"/>
            </p:cNvSpPr>
            <p:nvPr/>
          </p:nvSpPr>
          <p:spPr bwMode="auto">
            <a:xfrm flipH="1" flipV="1">
              <a:off x="6618288" y="3690938"/>
              <a:ext cx="1173163" cy="5921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9" name="Line 314"/>
            <p:cNvSpPr>
              <a:spLocks noChangeShapeType="1"/>
            </p:cNvSpPr>
            <p:nvPr/>
          </p:nvSpPr>
          <p:spPr bwMode="auto">
            <a:xfrm>
              <a:off x="5176838" y="5027613"/>
              <a:ext cx="1174750" cy="5905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0" name="Line 315"/>
            <p:cNvSpPr>
              <a:spLocks noChangeShapeType="1"/>
            </p:cNvSpPr>
            <p:nvPr/>
          </p:nvSpPr>
          <p:spPr bwMode="auto">
            <a:xfrm flipV="1">
              <a:off x="6351588" y="5351463"/>
              <a:ext cx="1439863" cy="2667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" name="Line 316"/>
            <p:cNvSpPr>
              <a:spLocks noChangeShapeType="1"/>
            </p:cNvSpPr>
            <p:nvPr/>
          </p:nvSpPr>
          <p:spPr bwMode="auto">
            <a:xfrm flipV="1">
              <a:off x="6351588" y="4549776"/>
              <a:ext cx="1588" cy="10683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2" name="Line 317"/>
            <p:cNvSpPr>
              <a:spLocks noChangeShapeType="1"/>
            </p:cNvSpPr>
            <p:nvPr/>
          </p:nvSpPr>
          <p:spPr bwMode="auto">
            <a:xfrm>
              <a:off x="5176838" y="3949701"/>
              <a:ext cx="1588" cy="10779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3" name="Line 318"/>
            <p:cNvSpPr>
              <a:spLocks noChangeShapeType="1"/>
            </p:cNvSpPr>
            <p:nvPr/>
          </p:nvSpPr>
          <p:spPr bwMode="auto">
            <a:xfrm flipH="1" flipV="1">
              <a:off x="5176838" y="3949701"/>
              <a:ext cx="1174750" cy="6000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4" name="Line 319"/>
            <p:cNvSpPr>
              <a:spLocks noChangeShapeType="1"/>
            </p:cNvSpPr>
            <p:nvPr/>
          </p:nvSpPr>
          <p:spPr bwMode="auto">
            <a:xfrm flipH="1">
              <a:off x="5176838" y="3690938"/>
              <a:ext cx="1441450" cy="2587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" name="Line 320"/>
            <p:cNvSpPr>
              <a:spLocks noChangeShapeType="1"/>
            </p:cNvSpPr>
            <p:nvPr/>
          </p:nvSpPr>
          <p:spPr bwMode="auto">
            <a:xfrm flipV="1">
              <a:off x="7791450" y="4283076"/>
              <a:ext cx="1588" cy="10683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" name="Line 321"/>
            <p:cNvSpPr>
              <a:spLocks noChangeShapeType="1"/>
            </p:cNvSpPr>
            <p:nvPr/>
          </p:nvSpPr>
          <p:spPr bwMode="auto">
            <a:xfrm flipH="1">
              <a:off x="6351588" y="4283076"/>
              <a:ext cx="1439863" cy="2667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" name="Line 323"/>
            <p:cNvSpPr>
              <a:spLocks noChangeShapeType="1"/>
            </p:cNvSpPr>
            <p:nvPr/>
          </p:nvSpPr>
          <p:spPr bwMode="auto">
            <a:xfrm>
              <a:off x="5100638" y="3833813"/>
              <a:ext cx="76200" cy="1158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" name="Line 324"/>
            <p:cNvSpPr>
              <a:spLocks noChangeShapeType="1"/>
            </p:cNvSpPr>
            <p:nvPr/>
          </p:nvSpPr>
          <p:spPr bwMode="auto">
            <a:xfrm>
              <a:off x="4986338" y="3671888"/>
              <a:ext cx="76200" cy="1143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9" name="Line 325"/>
            <p:cNvSpPr>
              <a:spLocks noChangeShapeType="1"/>
            </p:cNvSpPr>
            <p:nvPr/>
          </p:nvSpPr>
          <p:spPr bwMode="auto">
            <a:xfrm>
              <a:off x="4872038" y="3519488"/>
              <a:ext cx="76200" cy="1047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0" name="Line 326"/>
            <p:cNvSpPr>
              <a:spLocks noChangeShapeType="1"/>
            </p:cNvSpPr>
            <p:nvPr/>
          </p:nvSpPr>
          <p:spPr bwMode="auto">
            <a:xfrm>
              <a:off x="4757738" y="3357563"/>
              <a:ext cx="76200" cy="1047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" name="Line 327"/>
            <p:cNvSpPr>
              <a:spLocks noChangeShapeType="1"/>
            </p:cNvSpPr>
            <p:nvPr/>
          </p:nvSpPr>
          <p:spPr bwMode="auto">
            <a:xfrm>
              <a:off x="4643438" y="3195638"/>
              <a:ext cx="76200" cy="1047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" name="Line 328"/>
            <p:cNvSpPr>
              <a:spLocks noChangeShapeType="1"/>
            </p:cNvSpPr>
            <p:nvPr/>
          </p:nvSpPr>
          <p:spPr bwMode="auto">
            <a:xfrm>
              <a:off x="4529138" y="3033713"/>
              <a:ext cx="76200" cy="1047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3" name="Line 329"/>
            <p:cNvSpPr>
              <a:spLocks noChangeShapeType="1"/>
            </p:cNvSpPr>
            <p:nvPr/>
          </p:nvSpPr>
          <p:spPr bwMode="auto">
            <a:xfrm>
              <a:off x="4414838" y="2871788"/>
              <a:ext cx="76200" cy="1127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4" name="Line 330"/>
            <p:cNvSpPr>
              <a:spLocks noChangeShapeType="1"/>
            </p:cNvSpPr>
            <p:nvPr/>
          </p:nvSpPr>
          <p:spPr bwMode="auto">
            <a:xfrm>
              <a:off x="4300538" y="2717801"/>
              <a:ext cx="76200" cy="1047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5" name="Line 331"/>
            <p:cNvSpPr>
              <a:spLocks noChangeShapeType="1"/>
            </p:cNvSpPr>
            <p:nvPr/>
          </p:nvSpPr>
          <p:spPr bwMode="auto">
            <a:xfrm>
              <a:off x="4186238" y="2546351"/>
              <a:ext cx="76200" cy="1143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6" name="Line 332"/>
            <p:cNvSpPr>
              <a:spLocks noChangeShapeType="1"/>
            </p:cNvSpPr>
            <p:nvPr/>
          </p:nvSpPr>
          <p:spPr bwMode="auto">
            <a:xfrm>
              <a:off x="6570663" y="3633788"/>
              <a:ext cx="47625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7" name="Line 333"/>
            <p:cNvSpPr>
              <a:spLocks noChangeShapeType="1"/>
            </p:cNvSpPr>
            <p:nvPr/>
          </p:nvSpPr>
          <p:spPr bwMode="auto">
            <a:xfrm>
              <a:off x="6445250" y="3490913"/>
              <a:ext cx="87313" cy="952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8" name="Line 334"/>
            <p:cNvSpPr>
              <a:spLocks noChangeShapeType="1"/>
            </p:cNvSpPr>
            <p:nvPr/>
          </p:nvSpPr>
          <p:spPr bwMode="auto">
            <a:xfrm>
              <a:off x="6321425" y="3348038"/>
              <a:ext cx="85725" cy="952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9" name="Line 335"/>
            <p:cNvSpPr>
              <a:spLocks noChangeShapeType="1"/>
            </p:cNvSpPr>
            <p:nvPr/>
          </p:nvSpPr>
          <p:spPr bwMode="auto">
            <a:xfrm>
              <a:off x="6197600" y="3214688"/>
              <a:ext cx="85725" cy="952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" name="Line 336"/>
            <p:cNvSpPr>
              <a:spLocks noChangeShapeType="1"/>
            </p:cNvSpPr>
            <p:nvPr/>
          </p:nvSpPr>
          <p:spPr bwMode="auto">
            <a:xfrm>
              <a:off x="6073775" y="3071813"/>
              <a:ext cx="76200" cy="952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" name="Line 337"/>
            <p:cNvSpPr>
              <a:spLocks noChangeShapeType="1"/>
            </p:cNvSpPr>
            <p:nvPr/>
          </p:nvSpPr>
          <p:spPr bwMode="auto">
            <a:xfrm>
              <a:off x="5949950" y="2936876"/>
              <a:ext cx="76200" cy="968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2" name="Line 338"/>
            <p:cNvSpPr>
              <a:spLocks noChangeShapeType="1"/>
            </p:cNvSpPr>
            <p:nvPr/>
          </p:nvSpPr>
          <p:spPr bwMode="auto">
            <a:xfrm>
              <a:off x="5826125" y="2794001"/>
              <a:ext cx="76200" cy="952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3" name="Line 339"/>
            <p:cNvSpPr>
              <a:spLocks noChangeShapeType="1"/>
            </p:cNvSpPr>
            <p:nvPr/>
          </p:nvSpPr>
          <p:spPr bwMode="auto">
            <a:xfrm>
              <a:off x="5702300" y="2660651"/>
              <a:ext cx="76200" cy="857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4" name="Line 340"/>
            <p:cNvSpPr>
              <a:spLocks noChangeShapeType="1"/>
            </p:cNvSpPr>
            <p:nvPr/>
          </p:nvSpPr>
          <p:spPr bwMode="auto">
            <a:xfrm>
              <a:off x="5578475" y="2517776"/>
              <a:ext cx="76200" cy="952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5" name="Line 341"/>
            <p:cNvSpPr>
              <a:spLocks noChangeShapeType="1"/>
            </p:cNvSpPr>
            <p:nvPr/>
          </p:nvSpPr>
          <p:spPr bwMode="auto">
            <a:xfrm>
              <a:off x="5454650" y="2384426"/>
              <a:ext cx="76200" cy="857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6" name="Line 342"/>
            <p:cNvSpPr>
              <a:spLocks noChangeShapeType="1"/>
            </p:cNvSpPr>
            <p:nvPr/>
          </p:nvSpPr>
          <p:spPr bwMode="auto">
            <a:xfrm>
              <a:off x="5330825" y="2241551"/>
              <a:ext cx="74613" cy="952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7" name="Line 343"/>
            <p:cNvSpPr>
              <a:spLocks noChangeShapeType="1"/>
            </p:cNvSpPr>
            <p:nvPr/>
          </p:nvSpPr>
          <p:spPr bwMode="auto">
            <a:xfrm>
              <a:off x="5235575" y="2136776"/>
              <a:ext cx="46038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" name="Line 344"/>
            <p:cNvSpPr>
              <a:spLocks noChangeShapeType="1"/>
            </p:cNvSpPr>
            <p:nvPr/>
          </p:nvSpPr>
          <p:spPr bwMode="auto">
            <a:xfrm>
              <a:off x="5949950" y="3643313"/>
              <a:ext cx="66675" cy="1143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9" name="Line 345"/>
            <p:cNvSpPr>
              <a:spLocks noChangeShapeType="1"/>
            </p:cNvSpPr>
            <p:nvPr/>
          </p:nvSpPr>
          <p:spPr bwMode="auto">
            <a:xfrm>
              <a:off x="5845175" y="3471863"/>
              <a:ext cx="66675" cy="1143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0" name="Line 346"/>
            <p:cNvSpPr>
              <a:spLocks noChangeShapeType="1"/>
            </p:cNvSpPr>
            <p:nvPr/>
          </p:nvSpPr>
          <p:spPr bwMode="auto">
            <a:xfrm>
              <a:off x="5740400" y="3300413"/>
              <a:ext cx="66675" cy="1143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" name="Line 347"/>
            <p:cNvSpPr>
              <a:spLocks noChangeShapeType="1"/>
            </p:cNvSpPr>
            <p:nvPr/>
          </p:nvSpPr>
          <p:spPr bwMode="auto">
            <a:xfrm>
              <a:off x="5635625" y="3128963"/>
              <a:ext cx="76200" cy="1143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" name="Line 348"/>
            <p:cNvSpPr>
              <a:spLocks noChangeShapeType="1"/>
            </p:cNvSpPr>
            <p:nvPr/>
          </p:nvSpPr>
          <p:spPr bwMode="auto">
            <a:xfrm>
              <a:off x="5540375" y="2957513"/>
              <a:ext cx="66675" cy="1143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3" name="Line 349"/>
            <p:cNvSpPr>
              <a:spLocks noChangeShapeType="1"/>
            </p:cNvSpPr>
            <p:nvPr/>
          </p:nvSpPr>
          <p:spPr bwMode="auto">
            <a:xfrm>
              <a:off x="5435600" y="2784476"/>
              <a:ext cx="66675" cy="1143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4" name="Line 350"/>
            <p:cNvSpPr>
              <a:spLocks noChangeShapeType="1"/>
            </p:cNvSpPr>
            <p:nvPr/>
          </p:nvSpPr>
          <p:spPr bwMode="auto">
            <a:xfrm>
              <a:off x="5330825" y="2603501"/>
              <a:ext cx="66675" cy="1238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5" name="Line 351"/>
            <p:cNvSpPr>
              <a:spLocks noChangeShapeType="1"/>
            </p:cNvSpPr>
            <p:nvPr/>
          </p:nvSpPr>
          <p:spPr bwMode="auto">
            <a:xfrm>
              <a:off x="5224463" y="2432051"/>
              <a:ext cx="68263" cy="1143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6" name="Freeform 352"/>
            <p:cNvSpPr>
              <a:spLocks/>
            </p:cNvSpPr>
            <p:nvPr/>
          </p:nvSpPr>
          <p:spPr bwMode="auto">
            <a:xfrm>
              <a:off x="5148263" y="2298701"/>
              <a:ext cx="38100" cy="76200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0" y="0"/>
                </a:cxn>
                <a:cxn ang="0">
                  <a:pos x="120" y="240"/>
                </a:cxn>
              </a:cxnLst>
              <a:rect l="0" t="0" r="r" b="b"/>
              <a:pathLst>
                <a:path w="120" h="240">
                  <a:moveTo>
                    <a:pt x="0" y="29"/>
                  </a:moveTo>
                  <a:lnTo>
                    <a:pt x="0" y="0"/>
                  </a:lnTo>
                  <a:lnTo>
                    <a:pt x="120" y="24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7" name="Line 353"/>
            <p:cNvSpPr>
              <a:spLocks noChangeShapeType="1"/>
            </p:cNvSpPr>
            <p:nvPr/>
          </p:nvSpPr>
          <p:spPr bwMode="auto">
            <a:xfrm>
              <a:off x="5129213" y="4932363"/>
              <a:ext cx="47625" cy="952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" name="Line 354"/>
            <p:cNvSpPr>
              <a:spLocks noChangeShapeType="1"/>
            </p:cNvSpPr>
            <p:nvPr/>
          </p:nvSpPr>
          <p:spPr bwMode="auto">
            <a:xfrm>
              <a:off x="5043488" y="4740276"/>
              <a:ext cx="57150" cy="1254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9" name="Line 355"/>
            <p:cNvSpPr>
              <a:spLocks noChangeShapeType="1"/>
            </p:cNvSpPr>
            <p:nvPr/>
          </p:nvSpPr>
          <p:spPr bwMode="auto">
            <a:xfrm>
              <a:off x="4957763" y="4559301"/>
              <a:ext cx="57150" cy="1238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0" name="Line 356"/>
            <p:cNvSpPr>
              <a:spLocks noChangeShapeType="1"/>
            </p:cNvSpPr>
            <p:nvPr/>
          </p:nvSpPr>
          <p:spPr bwMode="auto">
            <a:xfrm>
              <a:off x="4872038" y="4368801"/>
              <a:ext cx="57150" cy="1238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1" name="Line 357"/>
            <p:cNvSpPr>
              <a:spLocks noChangeShapeType="1"/>
            </p:cNvSpPr>
            <p:nvPr/>
          </p:nvSpPr>
          <p:spPr bwMode="auto">
            <a:xfrm>
              <a:off x="4776788" y="4178301"/>
              <a:ext cx="66675" cy="1238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" name="Line 358"/>
            <p:cNvSpPr>
              <a:spLocks noChangeShapeType="1"/>
            </p:cNvSpPr>
            <p:nvPr/>
          </p:nvSpPr>
          <p:spPr bwMode="auto">
            <a:xfrm>
              <a:off x="4691063" y="3987801"/>
              <a:ext cx="57150" cy="1333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3" name="Line 359"/>
            <p:cNvSpPr>
              <a:spLocks noChangeShapeType="1"/>
            </p:cNvSpPr>
            <p:nvPr/>
          </p:nvSpPr>
          <p:spPr bwMode="auto">
            <a:xfrm>
              <a:off x="4605338" y="3805238"/>
              <a:ext cx="57150" cy="1238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4" name="Line 360"/>
            <p:cNvSpPr>
              <a:spLocks noChangeShapeType="1"/>
            </p:cNvSpPr>
            <p:nvPr/>
          </p:nvSpPr>
          <p:spPr bwMode="auto">
            <a:xfrm>
              <a:off x="4519613" y="3614738"/>
              <a:ext cx="57150" cy="1238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5" name="Line 361"/>
            <p:cNvSpPr>
              <a:spLocks noChangeShapeType="1"/>
            </p:cNvSpPr>
            <p:nvPr/>
          </p:nvSpPr>
          <p:spPr bwMode="auto">
            <a:xfrm>
              <a:off x="4433888" y="3424238"/>
              <a:ext cx="57150" cy="1238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6" name="Line 362"/>
            <p:cNvSpPr>
              <a:spLocks noChangeShapeType="1"/>
            </p:cNvSpPr>
            <p:nvPr/>
          </p:nvSpPr>
          <p:spPr bwMode="auto">
            <a:xfrm>
              <a:off x="4338638" y="3243263"/>
              <a:ext cx="66675" cy="1238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7" name="Line 363"/>
            <p:cNvSpPr>
              <a:spLocks noChangeShapeType="1"/>
            </p:cNvSpPr>
            <p:nvPr/>
          </p:nvSpPr>
          <p:spPr bwMode="auto">
            <a:xfrm>
              <a:off x="4252913" y="3052763"/>
              <a:ext cx="57150" cy="1238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8" name="Line 364"/>
            <p:cNvSpPr>
              <a:spLocks noChangeShapeType="1"/>
            </p:cNvSpPr>
            <p:nvPr/>
          </p:nvSpPr>
          <p:spPr bwMode="auto">
            <a:xfrm>
              <a:off x="4167188" y="2860676"/>
              <a:ext cx="57150" cy="1238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9" name="Line 365"/>
            <p:cNvSpPr>
              <a:spLocks noChangeShapeType="1"/>
            </p:cNvSpPr>
            <p:nvPr/>
          </p:nvSpPr>
          <p:spPr bwMode="auto">
            <a:xfrm>
              <a:off x="4090988" y="2708276"/>
              <a:ext cx="47625" cy="952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0" name="Freeform 371"/>
            <p:cNvSpPr>
              <a:spLocks/>
            </p:cNvSpPr>
            <p:nvPr/>
          </p:nvSpPr>
          <p:spPr bwMode="auto">
            <a:xfrm>
              <a:off x="6503988" y="1420813"/>
              <a:ext cx="304800" cy="114300"/>
            </a:xfrm>
            <a:custGeom>
              <a:avLst/>
              <a:gdLst/>
              <a:ahLst/>
              <a:cxnLst>
                <a:cxn ang="0">
                  <a:pos x="961" y="0"/>
                </a:cxn>
                <a:cxn ang="0">
                  <a:pos x="330" y="361"/>
                </a:cxn>
                <a:cxn ang="0">
                  <a:pos x="0" y="270"/>
                </a:cxn>
                <a:cxn ang="0">
                  <a:pos x="961" y="0"/>
                </a:cxn>
              </a:cxnLst>
              <a:rect l="0" t="0" r="r" b="b"/>
              <a:pathLst>
                <a:path w="961" h="361">
                  <a:moveTo>
                    <a:pt x="961" y="0"/>
                  </a:moveTo>
                  <a:lnTo>
                    <a:pt x="330" y="361"/>
                  </a:lnTo>
                  <a:lnTo>
                    <a:pt x="0" y="270"/>
                  </a:lnTo>
                  <a:lnTo>
                    <a:pt x="961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1" name="Line 372"/>
            <p:cNvSpPr>
              <a:spLocks noChangeShapeType="1"/>
            </p:cNvSpPr>
            <p:nvPr/>
          </p:nvSpPr>
          <p:spPr bwMode="auto">
            <a:xfrm flipV="1">
              <a:off x="6264275" y="1516063"/>
              <a:ext cx="296863" cy="1143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" name="Rectangle 375"/>
            <p:cNvSpPr>
              <a:spLocks noChangeArrowheads="1"/>
            </p:cNvSpPr>
            <p:nvPr/>
          </p:nvSpPr>
          <p:spPr bwMode="auto">
            <a:xfrm>
              <a:off x="7202488" y="1111251"/>
              <a:ext cx="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3" name="Rectangle 384"/>
            <p:cNvSpPr>
              <a:spLocks noChangeArrowheads="1"/>
            </p:cNvSpPr>
            <p:nvPr/>
          </p:nvSpPr>
          <p:spPr bwMode="auto">
            <a:xfrm>
              <a:off x="7464425" y="1057276"/>
              <a:ext cx="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4" name="Rectangle 387"/>
            <p:cNvSpPr>
              <a:spLocks noChangeArrowheads="1"/>
            </p:cNvSpPr>
            <p:nvPr/>
          </p:nvSpPr>
          <p:spPr bwMode="auto">
            <a:xfrm>
              <a:off x="2784475" y="1744663"/>
              <a:ext cx="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5" name="Rectangle 396"/>
            <p:cNvSpPr>
              <a:spLocks noChangeArrowheads="1"/>
            </p:cNvSpPr>
            <p:nvPr/>
          </p:nvSpPr>
          <p:spPr bwMode="auto">
            <a:xfrm>
              <a:off x="5545138" y="1147763"/>
              <a:ext cx="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6" name="Rectangle 397"/>
            <p:cNvSpPr>
              <a:spLocks noChangeArrowheads="1"/>
            </p:cNvSpPr>
            <p:nvPr/>
          </p:nvSpPr>
          <p:spPr bwMode="auto">
            <a:xfrm>
              <a:off x="5799138" y="1147763"/>
              <a:ext cx="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twist</a:t>
            </a:r>
          </a:p>
          <a:p>
            <a:pPr lvl="1"/>
            <a:r>
              <a:rPr lang="en-US" dirty="0" smtClean="0"/>
              <a:t>an instantaneous motion</a:t>
            </a:r>
          </a:p>
          <a:p>
            <a:pPr lvl="1"/>
            <a:r>
              <a:rPr lang="en-US" dirty="0" smtClean="0"/>
              <a:t>can always be represented as a rotation about a line in space, coupled with a  translation along that 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9544-12ED-444B-B566-2D2D2B39C22A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727" name="TextBox 726"/>
          <p:cNvSpPr txBox="1"/>
          <p:nvPr/>
        </p:nvSpPr>
        <p:spPr>
          <a:xfrm>
            <a:off x="5749775" y="3513067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{</a:t>
            </a:r>
            <a:r>
              <a:rPr lang="en-US" sz="2000" baseline="30000" dirty="0" smtClean="0"/>
              <a:t>0</a:t>
            </a:r>
            <a:r>
              <a:rPr lang="en-US" sz="2000" b="1" dirty="0" smtClean="0"/>
              <a:t>S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 ; </a:t>
            </a:r>
            <a:r>
              <a:rPr lang="en-US" sz="2000" baseline="30000" dirty="0" smtClean="0"/>
              <a:t>0</a:t>
            </a:r>
            <a:r>
              <a:rPr lang="en-US" sz="2000" b="1" dirty="0" smtClean="0"/>
              <a:t>S</a:t>
            </a:r>
            <a:r>
              <a:rPr lang="en-US" sz="2000" baseline="30000" dirty="0" smtClean="0"/>
              <a:t>1</a:t>
            </a:r>
            <a:r>
              <a:rPr lang="en-US" sz="2000" baseline="-25000" dirty="0" smtClean="0"/>
              <a:t>0L</a:t>
            </a:r>
            <a:r>
              <a:rPr lang="en-US" sz="2000" dirty="0" smtClean="0"/>
              <a:t>}</a:t>
            </a:r>
            <a:endParaRPr lang="en-US" sz="2000" dirty="0"/>
          </a:p>
        </p:txBody>
      </p:sp>
      <p:sp>
        <p:nvSpPr>
          <p:cNvPr id="728" name="TextBox 727"/>
          <p:cNvSpPr txBox="1"/>
          <p:nvPr/>
        </p:nvSpPr>
        <p:spPr>
          <a:xfrm>
            <a:off x="5691538" y="2951979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-25000" dirty="0" smtClean="0"/>
              <a:t>0</a:t>
            </a:r>
            <a:r>
              <a:rPr lang="en-US" sz="2000" dirty="0" smtClean="0">
                <a:sym typeface="Symbol"/>
              </a:rPr>
              <a:t></a:t>
            </a:r>
            <a:r>
              <a:rPr lang="en-US" sz="2000" baseline="-25000" dirty="0" smtClean="0">
                <a:sym typeface="Symbol"/>
              </a:rPr>
              <a:t>1</a:t>
            </a:r>
            <a:endParaRPr lang="en-US" sz="2000" baseline="-25000" dirty="0"/>
          </a:p>
        </p:txBody>
      </p:sp>
      <p:sp>
        <p:nvSpPr>
          <p:cNvPr id="729" name="TextBox 728"/>
          <p:cNvSpPr txBox="1"/>
          <p:nvPr/>
        </p:nvSpPr>
        <p:spPr>
          <a:xfrm>
            <a:off x="4572000" y="297180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-25000" dirty="0" smtClean="0"/>
              <a:t>0</a:t>
            </a:r>
            <a:r>
              <a:rPr lang="en-US" sz="2000" dirty="0" smtClean="0">
                <a:sym typeface="Symbol"/>
              </a:rPr>
              <a:t>h</a:t>
            </a:r>
            <a:r>
              <a:rPr lang="en-US" sz="2000" baseline="-25000" dirty="0" smtClean="0">
                <a:sym typeface="Symbol"/>
              </a:rPr>
              <a:t>1</a:t>
            </a:r>
            <a:endParaRPr lang="en-US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197247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roup 358"/>
          <p:cNvGrpSpPr>
            <a:grpSpLocks noChangeAspect="1"/>
          </p:cNvGrpSpPr>
          <p:nvPr/>
        </p:nvGrpSpPr>
        <p:grpSpPr>
          <a:xfrm>
            <a:off x="2292910" y="2868647"/>
            <a:ext cx="4282575" cy="3151154"/>
            <a:chOff x="838200" y="685800"/>
            <a:chExt cx="7354889" cy="5411788"/>
          </a:xfrm>
        </p:grpSpPr>
        <p:sp>
          <p:nvSpPr>
            <p:cNvPr id="360" name="AutoShape 2"/>
            <p:cNvSpPr>
              <a:spLocks noChangeAspect="1" noChangeArrowheads="1" noTextEdit="1"/>
            </p:cNvSpPr>
            <p:nvPr/>
          </p:nvSpPr>
          <p:spPr bwMode="auto">
            <a:xfrm>
              <a:off x="838200" y="685800"/>
              <a:ext cx="7353300" cy="541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61" name="Group 204"/>
            <p:cNvGrpSpPr>
              <a:grpSpLocks/>
            </p:cNvGrpSpPr>
            <p:nvPr/>
          </p:nvGrpSpPr>
          <p:grpSpPr bwMode="auto">
            <a:xfrm>
              <a:off x="839788" y="687388"/>
              <a:ext cx="7353301" cy="5410200"/>
              <a:chOff x="529" y="433"/>
              <a:chExt cx="4632" cy="3408"/>
            </a:xfrm>
          </p:grpSpPr>
          <p:sp>
            <p:nvSpPr>
              <p:cNvPr id="862" name="Rectangle 4"/>
              <p:cNvSpPr>
                <a:spLocks noChangeArrowheads="1"/>
              </p:cNvSpPr>
              <p:nvPr/>
            </p:nvSpPr>
            <p:spPr bwMode="auto">
              <a:xfrm>
                <a:off x="529" y="433"/>
                <a:ext cx="4632" cy="3408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3" name="Freeform 5"/>
              <p:cNvSpPr>
                <a:spLocks/>
              </p:cNvSpPr>
              <p:nvPr/>
            </p:nvSpPr>
            <p:spPr bwMode="auto">
              <a:xfrm>
                <a:off x="3424" y="1201"/>
                <a:ext cx="24" cy="90"/>
              </a:xfrm>
              <a:custGeom>
                <a:avLst/>
                <a:gdLst/>
                <a:ahLst/>
                <a:cxnLst>
                  <a:cxn ang="0">
                    <a:pos x="91" y="451"/>
                  </a:cxn>
                  <a:cxn ang="0">
                    <a:pos x="120" y="242"/>
                  </a:cxn>
                  <a:cxn ang="0">
                    <a:pos x="0" y="0"/>
                  </a:cxn>
                </a:cxnLst>
                <a:rect l="0" t="0" r="r" b="b"/>
                <a:pathLst>
                  <a:path w="120" h="451">
                    <a:moveTo>
                      <a:pt x="91" y="451"/>
                    </a:moveTo>
                    <a:lnTo>
                      <a:pt x="120" y="24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4" name="Line 6"/>
              <p:cNvSpPr>
                <a:spLocks noChangeShapeType="1"/>
              </p:cNvSpPr>
              <p:nvPr/>
            </p:nvSpPr>
            <p:spPr bwMode="auto">
              <a:xfrm flipH="1">
                <a:off x="3405" y="1291"/>
                <a:ext cx="37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5" name="Line 7"/>
              <p:cNvSpPr>
                <a:spLocks noChangeShapeType="1"/>
              </p:cNvSpPr>
              <p:nvPr/>
            </p:nvSpPr>
            <p:spPr bwMode="auto">
              <a:xfrm flipV="1">
                <a:off x="3388" y="1273"/>
                <a:ext cx="5" cy="4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6" name="Line 8"/>
              <p:cNvSpPr>
                <a:spLocks noChangeShapeType="1"/>
              </p:cNvSpPr>
              <p:nvPr/>
            </p:nvSpPr>
            <p:spPr bwMode="auto">
              <a:xfrm flipH="1" flipV="1">
                <a:off x="3376" y="1177"/>
                <a:ext cx="48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7" name="Line 9"/>
              <p:cNvSpPr>
                <a:spLocks noChangeShapeType="1"/>
              </p:cNvSpPr>
              <p:nvPr/>
            </p:nvSpPr>
            <p:spPr bwMode="auto">
              <a:xfrm flipH="1" flipV="1">
                <a:off x="3370" y="1225"/>
                <a:ext cx="23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8" name="Line 10"/>
              <p:cNvSpPr>
                <a:spLocks noChangeShapeType="1"/>
              </p:cNvSpPr>
              <p:nvPr/>
            </p:nvSpPr>
            <p:spPr bwMode="auto">
              <a:xfrm flipV="1">
                <a:off x="3352" y="1316"/>
                <a:ext cx="3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9" name="Line 11"/>
              <p:cNvSpPr>
                <a:spLocks noChangeShapeType="1"/>
              </p:cNvSpPr>
              <p:nvPr/>
            </p:nvSpPr>
            <p:spPr bwMode="auto">
              <a:xfrm flipH="1">
                <a:off x="3334" y="1177"/>
                <a:ext cx="42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0" name="Line 12"/>
              <p:cNvSpPr>
                <a:spLocks noChangeShapeType="1"/>
              </p:cNvSpPr>
              <p:nvPr/>
            </p:nvSpPr>
            <p:spPr bwMode="auto">
              <a:xfrm flipV="1">
                <a:off x="3327" y="1291"/>
                <a:ext cx="12" cy="4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1" name="Line 13"/>
              <p:cNvSpPr>
                <a:spLocks noChangeShapeType="1"/>
              </p:cNvSpPr>
              <p:nvPr/>
            </p:nvSpPr>
            <p:spPr bwMode="auto">
              <a:xfrm flipH="1" flipV="1">
                <a:off x="3322" y="1201"/>
                <a:ext cx="48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2" name="Line 14"/>
              <p:cNvSpPr>
                <a:spLocks noChangeShapeType="1"/>
              </p:cNvSpPr>
              <p:nvPr/>
            </p:nvSpPr>
            <p:spPr bwMode="auto">
              <a:xfrm>
                <a:off x="3346" y="1316"/>
                <a:ext cx="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3" name="Line 15"/>
              <p:cNvSpPr>
                <a:spLocks noChangeShapeType="1"/>
              </p:cNvSpPr>
              <p:nvPr/>
            </p:nvSpPr>
            <p:spPr bwMode="auto">
              <a:xfrm flipH="1" flipV="1">
                <a:off x="3316" y="1243"/>
                <a:ext cx="23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4" name="Line 16"/>
              <p:cNvSpPr>
                <a:spLocks noChangeShapeType="1"/>
              </p:cNvSpPr>
              <p:nvPr/>
            </p:nvSpPr>
            <p:spPr bwMode="auto">
              <a:xfrm flipH="1">
                <a:off x="3322" y="1195"/>
                <a:ext cx="12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5" name="Line 17"/>
              <p:cNvSpPr>
                <a:spLocks noChangeShapeType="1"/>
              </p:cNvSpPr>
              <p:nvPr/>
            </p:nvSpPr>
            <p:spPr bwMode="auto">
              <a:xfrm flipV="1">
                <a:off x="3298" y="1334"/>
                <a:ext cx="29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6" name="Line 18"/>
              <p:cNvSpPr>
                <a:spLocks noChangeShapeType="1"/>
              </p:cNvSpPr>
              <p:nvPr/>
            </p:nvSpPr>
            <p:spPr bwMode="auto">
              <a:xfrm flipH="1">
                <a:off x="3274" y="1201"/>
                <a:ext cx="48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7" name="Line 19"/>
              <p:cNvSpPr>
                <a:spLocks noChangeShapeType="1"/>
              </p:cNvSpPr>
              <p:nvPr/>
            </p:nvSpPr>
            <p:spPr bwMode="auto">
              <a:xfrm flipH="1" flipV="1">
                <a:off x="3267" y="1219"/>
                <a:ext cx="49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8" name="Line 20"/>
              <p:cNvSpPr>
                <a:spLocks noChangeShapeType="1"/>
              </p:cNvSpPr>
              <p:nvPr/>
            </p:nvSpPr>
            <p:spPr bwMode="auto">
              <a:xfrm>
                <a:off x="3298" y="1346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9" name="Line 21"/>
              <p:cNvSpPr>
                <a:spLocks noChangeShapeType="1"/>
              </p:cNvSpPr>
              <p:nvPr/>
            </p:nvSpPr>
            <p:spPr bwMode="auto">
              <a:xfrm flipH="1">
                <a:off x="3267" y="1213"/>
                <a:ext cx="7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0" name="Line 22"/>
              <p:cNvSpPr>
                <a:spLocks noChangeShapeType="1"/>
              </p:cNvSpPr>
              <p:nvPr/>
            </p:nvSpPr>
            <p:spPr bwMode="auto">
              <a:xfrm flipH="1">
                <a:off x="3243" y="1219"/>
                <a:ext cx="24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1" name="Freeform 23"/>
              <p:cNvSpPr>
                <a:spLocks/>
              </p:cNvSpPr>
              <p:nvPr/>
            </p:nvSpPr>
            <p:spPr bwMode="auto">
              <a:xfrm>
                <a:off x="2541" y="1544"/>
                <a:ext cx="24" cy="90"/>
              </a:xfrm>
              <a:custGeom>
                <a:avLst/>
                <a:gdLst/>
                <a:ahLst/>
                <a:cxnLst>
                  <a:cxn ang="0">
                    <a:pos x="89" y="451"/>
                  </a:cxn>
                  <a:cxn ang="0">
                    <a:pos x="120" y="241"/>
                  </a:cxn>
                  <a:cxn ang="0">
                    <a:pos x="0" y="0"/>
                  </a:cxn>
                </a:cxnLst>
                <a:rect l="0" t="0" r="r" b="b"/>
                <a:pathLst>
                  <a:path w="120" h="451">
                    <a:moveTo>
                      <a:pt x="89" y="451"/>
                    </a:moveTo>
                    <a:lnTo>
                      <a:pt x="120" y="24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2" name="Line 24"/>
              <p:cNvSpPr>
                <a:spLocks noChangeShapeType="1"/>
              </p:cNvSpPr>
              <p:nvPr/>
            </p:nvSpPr>
            <p:spPr bwMode="auto">
              <a:xfrm flipV="1">
                <a:off x="2523" y="1634"/>
                <a:ext cx="35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3" name="Line 25"/>
              <p:cNvSpPr>
                <a:spLocks noChangeShapeType="1"/>
              </p:cNvSpPr>
              <p:nvPr/>
            </p:nvSpPr>
            <p:spPr bwMode="auto">
              <a:xfrm flipV="1">
                <a:off x="2498" y="1616"/>
                <a:ext cx="13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4" name="Line 26"/>
              <p:cNvSpPr>
                <a:spLocks noChangeShapeType="1"/>
              </p:cNvSpPr>
              <p:nvPr/>
            </p:nvSpPr>
            <p:spPr bwMode="auto">
              <a:xfrm flipH="1" flipV="1">
                <a:off x="2493" y="1520"/>
                <a:ext cx="48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5" name="Line 27"/>
              <p:cNvSpPr>
                <a:spLocks noChangeShapeType="1"/>
              </p:cNvSpPr>
              <p:nvPr/>
            </p:nvSpPr>
            <p:spPr bwMode="auto">
              <a:xfrm>
                <a:off x="2517" y="1634"/>
                <a:ext cx="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6" name="Line 28"/>
              <p:cNvSpPr>
                <a:spLocks noChangeShapeType="1"/>
              </p:cNvSpPr>
              <p:nvPr/>
            </p:nvSpPr>
            <p:spPr bwMode="auto">
              <a:xfrm flipH="1" flipV="1">
                <a:off x="2486" y="1562"/>
                <a:ext cx="25" cy="5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7" name="Line 29"/>
              <p:cNvSpPr>
                <a:spLocks noChangeShapeType="1"/>
              </p:cNvSpPr>
              <p:nvPr/>
            </p:nvSpPr>
            <p:spPr bwMode="auto">
              <a:xfrm flipV="1">
                <a:off x="2468" y="1652"/>
                <a:ext cx="3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8" name="Line 30"/>
              <p:cNvSpPr>
                <a:spLocks noChangeShapeType="1"/>
              </p:cNvSpPr>
              <p:nvPr/>
            </p:nvSpPr>
            <p:spPr bwMode="auto">
              <a:xfrm flipH="1">
                <a:off x="2450" y="1520"/>
                <a:ext cx="43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9" name="Line 31"/>
              <p:cNvSpPr>
                <a:spLocks noChangeShapeType="1"/>
              </p:cNvSpPr>
              <p:nvPr/>
            </p:nvSpPr>
            <p:spPr bwMode="auto">
              <a:xfrm flipV="1">
                <a:off x="2444" y="1634"/>
                <a:ext cx="12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0" name="Line 32"/>
              <p:cNvSpPr>
                <a:spLocks noChangeShapeType="1"/>
              </p:cNvSpPr>
              <p:nvPr/>
            </p:nvSpPr>
            <p:spPr bwMode="auto">
              <a:xfrm flipH="1" flipV="1">
                <a:off x="2439" y="1538"/>
                <a:ext cx="47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1" name="Line 33"/>
              <p:cNvSpPr>
                <a:spLocks noChangeShapeType="1"/>
              </p:cNvSpPr>
              <p:nvPr/>
            </p:nvSpPr>
            <p:spPr bwMode="auto">
              <a:xfrm>
                <a:off x="2462" y="1658"/>
                <a:ext cx="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2" name="Line 34"/>
              <p:cNvSpPr>
                <a:spLocks noChangeShapeType="1"/>
              </p:cNvSpPr>
              <p:nvPr/>
            </p:nvSpPr>
            <p:spPr bwMode="auto">
              <a:xfrm flipH="1" flipV="1">
                <a:off x="2432" y="1586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3" name="Line 35"/>
              <p:cNvSpPr>
                <a:spLocks noChangeShapeType="1"/>
              </p:cNvSpPr>
              <p:nvPr/>
            </p:nvSpPr>
            <p:spPr bwMode="auto">
              <a:xfrm flipH="1">
                <a:off x="2439" y="1532"/>
                <a:ext cx="1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4" name="Line 36"/>
              <p:cNvSpPr>
                <a:spLocks noChangeShapeType="1"/>
              </p:cNvSpPr>
              <p:nvPr/>
            </p:nvSpPr>
            <p:spPr bwMode="auto">
              <a:xfrm flipV="1">
                <a:off x="2414" y="1676"/>
                <a:ext cx="30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5" name="Line 37"/>
              <p:cNvSpPr>
                <a:spLocks noChangeShapeType="1"/>
              </p:cNvSpPr>
              <p:nvPr/>
            </p:nvSpPr>
            <p:spPr bwMode="auto">
              <a:xfrm flipH="1">
                <a:off x="2396" y="1538"/>
                <a:ext cx="43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6" name="Line 38"/>
              <p:cNvSpPr>
                <a:spLocks noChangeShapeType="1"/>
              </p:cNvSpPr>
              <p:nvPr/>
            </p:nvSpPr>
            <p:spPr bwMode="auto">
              <a:xfrm flipV="1">
                <a:off x="2390" y="1658"/>
                <a:ext cx="6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7" name="Line 39"/>
              <p:cNvSpPr>
                <a:spLocks noChangeShapeType="1"/>
              </p:cNvSpPr>
              <p:nvPr/>
            </p:nvSpPr>
            <p:spPr bwMode="auto">
              <a:xfrm flipH="1" flipV="1">
                <a:off x="2384" y="1562"/>
                <a:ext cx="48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8" name="Line 40"/>
              <p:cNvSpPr>
                <a:spLocks noChangeShapeType="1"/>
              </p:cNvSpPr>
              <p:nvPr/>
            </p:nvSpPr>
            <p:spPr bwMode="auto">
              <a:xfrm>
                <a:off x="2408" y="1676"/>
                <a:ext cx="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9" name="Line 41"/>
              <p:cNvSpPr>
                <a:spLocks noChangeShapeType="1"/>
              </p:cNvSpPr>
              <p:nvPr/>
            </p:nvSpPr>
            <p:spPr bwMode="auto">
              <a:xfrm flipH="1" flipV="1">
                <a:off x="2378" y="1604"/>
                <a:ext cx="18" cy="5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0" name="Line 42"/>
              <p:cNvSpPr>
                <a:spLocks noChangeShapeType="1"/>
              </p:cNvSpPr>
              <p:nvPr/>
            </p:nvSpPr>
            <p:spPr bwMode="auto">
              <a:xfrm flipH="1">
                <a:off x="2384" y="1550"/>
                <a:ext cx="12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" name="Line 43"/>
              <p:cNvSpPr>
                <a:spLocks noChangeShapeType="1"/>
              </p:cNvSpPr>
              <p:nvPr/>
            </p:nvSpPr>
            <p:spPr bwMode="auto">
              <a:xfrm flipV="1">
                <a:off x="2360" y="1700"/>
                <a:ext cx="30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" name="Line 44"/>
              <p:cNvSpPr>
                <a:spLocks noChangeShapeType="1"/>
              </p:cNvSpPr>
              <p:nvPr/>
            </p:nvSpPr>
            <p:spPr bwMode="auto">
              <a:xfrm flipH="1">
                <a:off x="2336" y="1562"/>
                <a:ext cx="48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" name="Line 45"/>
              <p:cNvSpPr>
                <a:spLocks noChangeShapeType="1"/>
              </p:cNvSpPr>
              <p:nvPr/>
            </p:nvSpPr>
            <p:spPr bwMode="auto">
              <a:xfrm flipV="1">
                <a:off x="2336" y="1676"/>
                <a:ext cx="6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" name="Line 46"/>
              <p:cNvSpPr>
                <a:spLocks noChangeShapeType="1"/>
              </p:cNvSpPr>
              <p:nvPr/>
            </p:nvSpPr>
            <p:spPr bwMode="auto">
              <a:xfrm flipH="1" flipV="1">
                <a:off x="2330" y="1580"/>
                <a:ext cx="48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" name="Line 47"/>
              <p:cNvSpPr>
                <a:spLocks noChangeShapeType="1"/>
              </p:cNvSpPr>
              <p:nvPr/>
            </p:nvSpPr>
            <p:spPr bwMode="auto">
              <a:xfrm>
                <a:off x="2348" y="1700"/>
                <a:ext cx="12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" name="Line 48"/>
              <p:cNvSpPr>
                <a:spLocks noChangeShapeType="1"/>
              </p:cNvSpPr>
              <p:nvPr/>
            </p:nvSpPr>
            <p:spPr bwMode="auto">
              <a:xfrm flipH="1" flipV="1">
                <a:off x="2318" y="1628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" name="Line 49"/>
              <p:cNvSpPr>
                <a:spLocks noChangeShapeType="1"/>
              </p:cNvSpPr>
              <p:nvPr/>
            </p:nvSpPr>
            <p:spPr bwMode="auto">
              <a:xfrm flipH="1">
                <a:off x="2330" y="1574"/>
                <a:ext cx="6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" name="Line 50"/>
              <p:cNvSpPr>
                <a:spLocks noChangeShapeType="1"/>
              </p:cNvSpPr>
              <p:nvPr/>
            </p:nvSpPr>
            <p:spPr bwMode="auto">
              <a:xfrm flipV="1">
                <a:off x="2306" y="1718"/>
                <a:ext cx="3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" name="Line 51"/>
              <p:cNvSpPr>
                <a:spLocks noChangeShapeType="1"/>
              </p:cNvSpPr>
              <p:nvPr/>
            </p:nvSpPr>
            <p:spPr bwMode="auto">
              <a:xfrm flipH="1">
                <a:off x="2282" y="1580"/>
                <a:ext cx="48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" name="Line 52"/>
              <p:cNvSpPr>
                <a:spLocks noChangeShapeType="1"/>
              </p:cNvSpPr>
              <p:nvPr/>
            </p:nvSpPr>
            <p:spPr bwMode="auto">
              <a:xfrm flipV="1">
                <a:off x="2282" y="1700"/>
                <a:ext cx="6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" name="Line 53"/>
              <p:cNvSpPr>
                <a:spLocks noChangeShapeType="1"/>
              </p:cNvSpPr>
              <p:nvPr/>
            </p:nvSpPr>
            <p:spPr bwMode="auto">
              <a:xfrm flipH="1" flipV="1">
                <a:off x="2276" y="1604"/>
                <a:ext cx="42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" name="Line 54"/>
              <p:cNvSpPr>
                <a:spLocks noChangeShapeType="1"/>
              </p:cNvSpPr>
              <p:nvPr/>
            </p:nvSpPr>
            <p:spPr bwMode="auto">
              <a:xfrm>
                <a:off x="2294" y="1718"/>
                <a:ext cx="12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" name="Line 55"/>
              <p:cNvSpPr>
                <a:spLocks noChangeShapeType="1"/>
              </p:cNvSpPr>
              <p:nvPr/>
            </p:nvSpPr>
            <p:spPr bwMode="auto">
              <a:xfrm flipH="1" flipV="1">
                <a:off x="2264" y="1652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" name="Line 56"/>
              <p:cNvSpPr>
                <a:spLocks noChangeShapeType="1"/>
              </p:cNvSpPr>
              <p:nvPr/>
            </p:nvSpPr>
            <p:spPr bwMode="auto">
              <a:xfrm flipH="1">
                <a:off x="2276" y="1598"/>
                <a:ext cx="6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" name="Line 57"/>
              <p:cNvSpPr>
                <a:spLocks noChangeShapeType="1"/>
              </p:cNvSpPr>
              <p:nvPr/>
            </p:nvSpPr>
            <p:spPr bwMode="auto">
              <a:xfrm flipV="1">
                <a:off x="2246" y="1742"/>
                <a:ext cx="3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" name="Line 58"/>
              <p:cNvSpPr>
                <a:spLocks noChangeShapeType="1"/>
              </p:cNvSpPr>
              <p:nvPr/>
            </p:nvSpPr>
            <p:spPr bwMode="auto">
              <a:xfrm flipH="1">
                <a:off x="2228" y="1604"/>
                <a:ext cx="48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" name="Line 59"/>
              <p:cNvSpPr>
                <a:spLocks noChangeShapeType="1"/>
              </p:cNvSpPr>
              <p:nvPr/>
            </p:nvSpPr>
            <p:spPr bwMode="auto">
              <a:xfrm flipV="1">
                <a:off x="2222" y="1718"/>
                <a:ext cx="12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" name="Line 60"/>
              <p:cNvSpPr>
                <a:spLocks noChangeShapeType="1"/>
              </p:cNvSpPr>
              <p:nvPr/>
            </p:nvSpPr>
            <p:spPr bwMode="auto">
              <a:xfrm flipH="1" flipV="1">
                <a:off x="2216" y="1622"/>
                <a:ext cx="48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" name="Line 61"/>
              <p:cNvSpPr>
                <a:spLocks noChangeShapeType="1"/>
              </p:cNvSpPr>
              <p:nvPr/>
            </p:nvSpPr>
            <p:spPr bwMode="auto">
              <a:xfrm>
                <a:off x="2240" y="1742"/>
                <a:ext cx="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" name="Line 62"/>
              <p:cNvSpPr>
                <a:spLocks noChangeShapeType="1"/>
              </p:cNvSpPr>
              <p:nvPr/>
            </p:nvSpPr>
            <p:spPr bwMode="auto">
              <a:xfrm flipH="1" flipV="1">
                <a:off x="2210" y="1670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" name="Line 63"/>
              <p:cNvSpPr>
                <a:spLocks noChangeShapeType="1"/>
              </p:cNvSpPr>
              <p:nvPr/>
            </p:nvSpPr>
            <p:spPr bwMode="auto">
              <a:xfrm flipH="1">
                <a:off x="2222" y="1616"/>
                <a:ext cx="6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" name="Line 64"/>
              <p:cNvSpPr>
                <a:spLocks noChangeShapeType="1"/>
              </p:cNvSpPr>
              <p:nvPr/>
            </p:nvSpPr>
            <p:spPr bwMode="auto">
              <a:xfrm flipV="1">
                <a:off x="2192" y="1760"/>
                <a:ext cx="3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" name="Line 65"/>
              <p:cNvSpPr>
                <a:spLocks noChangeShapeType="1"/>
              </p:cNvSpPr>
              <p:nvPr/>
            </p:nvSpPr>
            <p:spPr bwMode="auto">
              <a:xfrm flipH="1">
                <a:off x="2174" y="1622"/>
                <a:ext cx="42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" name="Line 66"/>
              <p:cNvSpPr>
                <a:spLocks noChangeShapeType="1"/>
              </p:cNvSpPr>
              <p:nvPr/>
            </p:nvSpPr>
            <p:spPr bwMode="auto">
              <a:xfrm flipV="1">
                <a:off x="2168" y="1742"/>
                <a:ext cx="12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" name="Line 67"/>
              <p:cNvSpPr>
                <a:spLocks noChangeShapeType="1"/>
              </p:cNvSpPr>
              <p:nvPr/>
            </p:nvSpPr>
            <p:spPr bwMode="auto">
              <a:xfrm flipH="1" flipV="1">
                <a:off x="2162" y="1646"/>
                <a:ext cx="48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" name="Line 68"/>
              <p:cNvSpPr>
                <a:spLocks noChangeShapeType="1"/>
              </p:cNvSpPr>
              <p:nvPr/>
            </p:nvSpPr>
            <p:spPr bwMode="auto">
              <a:xfrm>
                <a:off x="2186" y="1760"/>
                <a:ext cx="6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" name="Line 69"/>
              <p:cNvSpPr>
                <a:spLocks noChangeShapeType="1"/>
              </p:cNvSpPr>
              <p:nvPr/>
            </p:nvSpPr>
            <p:spPr bwMode="auto">
              <a:xfrm flipH="1" flipV="1">
                <a:off x="2156" y="1694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" name="Line 70"/>
              <p:cNvSpPr>
                <a:spLocks noChangeShapeType="1"/>
              </p:cNvSpPr>
              <p:nvPr/>
            </p:nvSpPr>
            <p:spPr bwMode="auto">
              <a:xfrm flipH="1">
                <a:off x="2162" y="1640"/>
                <a:ext cx="12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" name="Line 71"/>
              <p:cNvSpPr>
                <a:spLocks noChangeShapeType="1"/>
              </p:cNvSpPr>
              <p:nvPr/>
            </p:nvSpPr>
            <p:spPr bwMode="auto">
              <a:xfrm flipV="1">
                <a:off x="2138" y="1784"/>
                <a:ext cx="30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" name="Line 72"/>
              <p:cNvSpPr>
                <a:spLocks noChangeShapeType="1"/>
              </p:cNvSpPr>
              <p:nvPr/>
            </p:nvSpPr>
            <p:spPr bwMode="auto">
              <a:xfrm flipH="1">
                <a:off x="2120" y="1646"/>
                <a:ext cx="42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" name="Line 73"/>
              <p:cNvSpPr>
                <a:spLocks noChangeShapeType="1"/>
              </p:cNvSpPr>
              <p:nvPr/>
            </p:nvSpPr>
            <p:spPr bwMode="auto">
              <a:xfrm flipV="1">
                <a:off x="2114" y="1760"/>
                <a:ext cx="12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" name="Line 74"/>
              <p:cNvSpPr>
                <a:spLocks noChangeShapeType="1"/>
              </p:cNvSpPr>
              <p:nvPr/>
            </p:nvSpPr>
            <p:spPr bwMode="auto">
              <a:xfrm flipH="1" flipV="1">
                <a:off x="2108" y="1664"/>
                <a:ext cx="48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" name="Line 75"/>
              <p:cNvSpPr>
                <a:spLocks noChangeShapeType="1"/>
              </p:cNvSpPr>
              <p:nvPr/>
            </p:nvSpPr>
            <p:spPr bwMode="auto">
              <a:xfrm>
                <a:off x="2132" y="1784"/>
                <a:ext cx="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" name="Line 76"/>
              <p:cNvSpPr>
                <a:spLocks noChangeShapeType="1"/>
              </p:cNvSpPr>
              <p:nvPr/>
            </p:nvSpPr>
            <p:spPr bwMode="auto">
              <a:xfrm flipH="1" flipV="1">
                <a:off x="2102" y="1712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" name="Line 77"/>
              <p:cNvSpPr>
                <a:spLocks noChangeShapeType="1"/>
              </p:cNvSpPr>
              <p:nvPr/>
            </p:nvSpPr>
            <p:spPr bwMode="auto">
              <a:xfrm flipH="1">
                <a:off x="2108" y="1658"/>
                <a:ext cx="12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" name="Line 78"/>
              <p:cNvSpPr>
                <a:spLocks noChangeShapeType="1"/>
              </p:cNvSpPr>
              <p:nvPr/>
            </p:nvSpPr>
            <p:spPr bwMode="auto">
              <a:xfrm flipV="1">
                <a:off x="2084" y="1802"/>
                <a:ext cx="3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" name="Line 79"/>
              <p:cNvSpPr>
                <a:spLocks noChangeShapeType="1"/>
              </p:cNvSpPr>
              <p:nvPr/>
            </p:nvSpPr>
            <p:spPr bwMode="auto">
              <a:xfrm flipH="1">
                <a:off x="2060" y="1664"/>
                <a:ext cx="48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" name="Line 80"/>
              <p:cNvSpPr>
                <a:spLocks noChangeShapeType="1"/>
              </p:cNvSpPr>
              <p:nvPr/>
            </p:nvSpPr>
            <p:spPr bwMode="auto">
              <a:xfrm flipV="1">
                <a:off x="2060" y="1784"/>
                <a:ext cx="6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" name="Line 81"/>
              <p:cNvSpPr>
                <a:spLocks noChangeShapeType="1"/>
              </p:cNvSpPr>
              <p:nvPr/>
            </p:nvSpPr>
            <p:spPr bwMode="auto">
              <a:xfrm flipH="1" flipV="1">
                <a:off x="2054" y="1688"/>
                <a:ext cx="48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" name="Line 82"/>
              <p:cNvSpPr>
                <a:spLocks noChangeShapeType="1"/>
              </p:cNvSpPr>
              <p:nvPr/>
            </p:nvSpPr>
            <p:spPr bwMode="auto">
              <a:xfrm>
                <a:off x="2072" y="1802"/>
                <a:ext cx="12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" name="Line 83"/>
              <p:cNvSpPr>
                <a:spLocks noChangeShapeType="1"/>
              </p:cNvSpPr>
              <p:nvPr/>
            </p:nvSpPr>
            <p:spPr bwMode="auto">
              <a:xfrm flipH="1" flipV="1">
                <a:off x="2042" y="1736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" name="Line 84"/>
              <p:cNvSpPr>
                <a:spLocks noChangeShapeType="1"/>
              </p:cNvSpPr>
              <p:nvPr/>
            </p:nvSpPr>
            <p:spPr bwMode="auto">
              <a:xfrm flipH="1">
                <a:off x="2054" y="1682"/>
                <a:ext cx="6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" name="Line 85"/>
              <p:cNvSpPr>
                <a:spLocks noChangeShapeType="1"/>
              </p:cNvSpPr>
              <p:nvPr/>
            </p:nvSpPr>
            <p:spPr bwMode="auto">
              <a:xfrm flipV="1">
                <a:off x="2030" y="1826"/>
                <a:ext cx="30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" name="Line 86"/>
              <p:cNvSpPr>
                <a:spLocks noChangeShapeType="1"/>
              </p:cNvSpPr>
              <p:nvPr/>
            </p:nvSpPr>
            <p:spPr bwMode="auto">
              <a:xfrm flipH="1">
                <a:off x="2006" y="1688"/>
                <a:ext cx="48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" name="Line 87"/>
              <p:cNvSpPr>
                <a:spLocks noChangeShapeType="1"/>
              </p:cNvSpPr>
              <p:nvPr/>
            </p:nvSpPr>
            <p:spPr bwMode="auto">
              <a:xfrm flipV="1">
                <a:off x="2006" y="1802"/>
                <a:ext cx="6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" name="Line 88"/>
              <p:cNvSpPr>
                <a:spLocks noChangeShapeType="1"/>
              </p:cNvSpPr>
              <p:nvPr/>
            </p:nvSpPr>
            <p:spPr bwMode="auto">
              <a:xfrm flipH="1" flipV="1">
                <a:off x="2000" y="1706"/>
                <a:ext cx="42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" name="Line 89"/>
              <p:cNvSpPr>
                <a:spLocks noChangeShapeType="1"/>
              </p:cNvSpPr>
              <p:nvPr/>
            </p:nvSpPr>
            <p:spPr bwMode="auto">
              <a:xfrm>
                <a:off x="2018" y="1826"/>
                <a:ext cx="12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" name="Line 90"/>
              <p:cNvSpPr>
                <a:spLocks noChangeShapeType="1"/>
              </p:cNvSpPr>
              <p:nvPr/>
            </p:nvSpPr>
            <p:spPr bwMode="auto">
              <a:xfrm flipH="1" flipV="1">
                <a:off x="1988" y="1754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" name="Line 91"/>
              <p:cNvSpPr>
                <a:spLocks noChangeShapeType="1"/>
              </p:cNvSpPr>
              <p:nvPr/>
            </p:nvSpPr>
            <p:spPr bwMode="auto">
              <a:xfrm flipH="1">
                <a:off x="2000" y="1700"/>
                <a:ext cx="6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" name="Line 92"/>
              <p:cNvSpPr>
                <a:spLocks noChangeShapeType="1"/>
              </p:cNvSpPr>
              <p:nvPr/>
            </p:nvSpPr>
            <p:spPr bwMode="auto">
              <a:xfrm flipV="1">
                <a:off x="1970" y="1844"/>
                <a:ext cx="36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" name="Line 93"/>
              <p:cNvSpPr>
                <a:spLocks noChangeShapeType="1"/>
              </p:cNvSpPr>
              <p:nvPr/>
            </p:nvSpPr>
            <p:spPr bwMode="auto">
              <a:xfrm flipH="1">
                <a:off x="1952" y="1706"/>
                <a:ext cx="48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" name="Line 94"/>
              <p:cNvSpPr>
                <a:spLocks noChangeShapeType="1"/>
              </p:cNvSpPr>
              <p:nvPr/>
            </p:nvSpPr>
            <p:spPr bwMode="auto">
              <a:xfrm flipV="1">
                <a:off x="1952" y="1826"/>
                <a:ext cx="6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" name="Line 95"/>
              <p:cNvSpPr>
                <a:spLocks noChangeShapeType="1"/>
              </p:cNvSpPr>
              <p:nvPr/>
            </p:nvSpPr>
            <p:spPr bwMode="auto">
              <a:xfrm flipH="1" flipV="1">
                <a:off x="1946" y="1730"/>
                <a:ext cx="42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" name="Line 96"/>
              <p:cNvSpPr>
                <a:spLocks noChangeShapeType="1"/>
              </p:cNvSpPr>
              <p:nvPr/>
            </p:nvSpPr>
            <p:spPr bwMode="auto">
              <a:xfrm>
                <a:off x="1964" y="1844"/>
                <a:ext cx="6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" name="Line 97"/>
              <p:cNvSpPr>
                <a:spLocks noChangeShapeType="1"/>
              </p:cNvSpPr>
              <p:nvPr/>
            </p:nvSpPr>
            <p:spPr bwMode="auto">
              <a:xfrm flipH="1" flipV="1">
                <a:off x="1934" y="1778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" name="Line 98"/>
              <p:cNvSpPr>
                <a:spLocks noChangeShapeType="1"/>
              </p:cNvSpPr>
              <p:nvPr/>
            </p:nvSpPr>
            <p:spPr bwMode="auto">
              <a:xfrm flipH="1">
                <a:off x="1946" y="1724"/>
                <a:ext cx="6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" name="Line 99"/>
              <p:cNvSpPr>
                <a:spLocks noChangeShapeType="1"/>
              </p:cNvSpPr>
              <p:nvPr/>
            </p:nvSpPr>
            <p:spPr bwMode="auto">
              <a:xfrm flipV="1">
                <a:off x="1916" y="1868"/>
                <a:ext cx="36" cy="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" name="Line 100"/>
              <p:cNvSpPr>
                <a:spLocks noChangeShapeType="1"/>
              </p:cNvSpPr>
              <p:nvPr/>
            </p:nvSpPr>
            <p:spPr bwMode="auto">
              <a:xfrm flipH="1">
                <a:off x="1898" y="1730"/>
                <a:ext cx="48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" name="Line 101"/>
              <p:cNvSpPr>
                <a:spLocks noChangeShapeType="1"/>
              </p:cNvSpPr>
              <p:nvPr/>
            </p:nvSpPr>
            <p:spPr bwMode="auto">
              <a:xfrm flipV="1">
                <a:off x="1892" y="1844"/>
                <a:ext cx="12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" name="Line 102"/>
              <p:cNvSpPr>
                <a:spLocks noChangeShapeType="1"/>
              </p:cNvSpPr>
              <p:nvPr/>
            </p:nvSpPr>
            <p:spPr bwMode="auto">
              <a:xfrm flipH="1" flipV="1">
                <a:off x="1886" y="1748"/>
                <a:ext cx="48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" name="Line 103"/>
              <p:cNvSpPr>
                <a:spLocks noChangeShapeType="1"/>
              </p:cNvSpPr>
              <p:nvPr/>
            </p:nvSpPr>
            <p:spPr bwMode="auto">
              <a:xfrm>
                <a:off x="1910" y="1868"/>
                <a:ext cx="6" cy="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" name="Line 104"/>
              <p:cNvSpPr>
                <a:spLocks noChangeShapeType="1"/>
              </p:cNvSpPr>
              <p:nvPr/>
            </p:nvSpPr>
            <p:spPr bwMode="auto">
              <a:xfrm flipH="1" flipV="1">
                <a:off x="1880" y="1796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" name="Line 105"/>
              <p:cNvSpPr>
                <a:spLocks noChangeShapeType="1"/>
              </p:cNvSpPr>
              <p:nvPr/>
            </p:nvSpPr>
            <p:spPr bwMode="auto">
              <a:xfrm flipH="1">
                <a:off x="1886" y="1742"/>
                <a:ext cx="12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" name="Line 106"/>
              <p:cNvSpPr>
                <a:spLocks noChangeShapeType="1"/>
              </p:cNvSpPr>
              <p:nvPr/>
            </p:nvSpPr>
            <p:spPr bwMode="auto">
              <a:xfrm flipV="1">
                <a:off x="1862" y="1886"/>
                <a:ext cx="3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" name="Line 107"/>
              <p:cNvSpPr>
                <a:spLocks noChangeShapeType="1"/>
              </p:cNvSpPr>
              <p:nvPr/>
            </p:nvSpPr>
            <p:spPr bwMode="auto">
              <a:xfrm flipH="1">
                <a:off x="1844" y="1748"/>
                <a:ext cx="42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6" name="Line 108"/>
              <p:cNvSpPr>
                <a:spLocks noChangeShapeType="1"/>
              </p:cNvSpPr>
              <p:nvPr/>
            </p:nvSpPr>
            <p:spPr bwMode="auto">
              <a:xfrm flipV="1">
                <a:off x="1838" y="1868"/>
                <a:ext cx="12" cy="4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7" name="Line 109"/>
              <p:cNvSpPr>
                <a:spLocks noChangeShapeType="1"/>
              </p:cNvSpPr>
              <p:nvPr/>
            </p:nvSpPr>
            <p:spPr bwMode="auto">
              <a:xfrm flipH="1" flipV="1">
                <a:off x="1832" y="1772"/>
                <a:ext cx="48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8" name="Line 110"/>
              <p:cNvSpPr>
                <a:spLocks noChangeShapeType="1"/>
              </p:cNvSpPr>
              <p:nvPr/>
            </p:nvSpPr>
            <p:spPr bwMode="auto">
              <a:xfrm>
                <a:off x="1856" y="1886"/>
                <a:ext cx="6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9" name="Line 111"/>
              <p:cNvSpPr>
                <a:spLocks noChangeShapeType="1"/>
              </p:cNvSpPr>
              <p:nvPr/>
            </p:nvSpPr>
            <p:spPr bwMode="auto">
              <a:xfrm flipH="1" flipV="1">
                <a:off x="1826" y="1820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0" name="Line 112"/>
              <p:cNvSpPr>
                <a:spLocks noChangeShapeType="1"/>
              </p:cNvSpPr>
              <p:nvPr/>
            </p:nvSpPr>
            <p:spPr bwMode="auto">
              <a:xfrm flipH="1">
                <a:off x="1832" y="1766"/>
                <a:ext cx="12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1" name="Line 113"/>
              <p:cNvSpPr>
                <a:spLocks noChangeShapeType="1"/>
              </p:cNvSpPr>
              <p:nvPr/>
            </p:nvSpPr>
            <p:spPr bwMode="auto">
              <a:xfrm flipV="1">
                <a:off x="1808" y="1911"/>
                <a:ext cx="30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2" name="Line 114"/>
              <p:cNvSpPr>
                <a:spLocks noChangeShapeType="1"/>
              </p:cNvSpPr>
              <p:nvPr/>
            </p:nvSpPr>
            <p:spPr bwMode="auto">
              <a:xfrm flipH="1">
                <a:off x="1790" y="1772"/>
                <a:ext cx="42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3" name="Line 115"/>
              <p:cNvSpPr>
                <a:spLocks noChangeShapeType="1"/>
              </p:cNvSpPr>
              <p:nvPr/>
            </p:nvSpPr>
            <p:spPr bwMode="auto">
              <a:xfrm flipV="1">
                <a:off x="1784" y="1893"/>
                <a:ext cx="6" cy="3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4" name="Line 116"/>
              <p:cNvSpPr>
                <a:spLocks noChangeShapeType="1"/>
              </p:cNvSpPr>
              <p:nvPr/>
            </p:nvSpPr>
            <p:spPr bwMode="auto">
              <a:xfrm flipH="1" flipV="1">
                <a:off x="1778" y="1790"/>
                <a:ext cx="48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5" name="Line 117"/>
              <p:cNvSpPr>
                <a:spLocks noChangeShapeType="1"/>
              </p:cNvSpPr>
              <p:nvPr/>
            </p:nvSpPr>
            <p:spPr bwMode="auto">
              <a:xfrm>
                <a:off x="1796" y="1911"/>
                <a:ext cx="12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6" name="Line 118"/>
              <p:cNvSpPr>
                <a:spLocks noChangeShapeType="1"/>
              </p:cNvSpPr>
              <p:nvPr/>
            </p:nvSpPr>
            <p:spPr bwMode="auto">
              <a:xfrm flipH="1" flipV="1">
                <a:off x="1765" y="1838"/>
                <a:ext cx="2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7" name="Line 119"/>
              <p:cNvSpPr>
                <a:spLocks noChangeShapeType="1"/>
              </p:cNvSpPr>
              <p:nvPr/>
            </p:nvSpPr>
            <p:spPr bwMode="auto">
              <a:xfrm flipH="1">
                <a:off x="1778" y="1784"/>
                <a:ext cx="12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8" name="Line 120"/>
              <p:cNvSpPr>
                <a:spLocks noChangeShapeType="1"/>
              </p:cNvSpPr>
              <p:nvPr/>
            </p:nvSpPr>
            <p:spPr bwMode="auto">
              <a:xfrm flipV="1">
                <a:off x="1753" y="1928"/>
                <a:ext cx="31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9" name="Line 121"/>
              <p:cNvSpPr>
                <a:spLocks noChangeShapeType="1"/>
              </p:cNvSpPr>
              <p:nvPr/>
            </p:nvSpPr>
            <p:spPr bwMode="auto">
              <a:xfrm flipH="1">
                <a:off x="1730" y="1790"/>
                <a:ext cx="48" cy="1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0" name="Line 122"/>
              <p:cNvSpPr>
                <a:spLocks noChangeShapeType="1"/>
              </p:cNvSpPr>
              <p:nvPr/>
            </p:nvSpPr>
            <p:spPr bwMode="auto">
              <a:xfrm flipV="1">
                <a:off x="1730" y="1911"/>
                <a:ext cx="6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1" name="Line 123"/>
              <p:cNvSpPr>
                <a:spLocks noChangeShapeType="1"/>
              </p:cNvSpPr>
              <p:nvPr/>
            </p:nvSpPr>
            <p:spPr bwMode="auto">
              <a:xfrm flipH="1" flipV="1">
                <a:off x="1724" y="1814"/>
                <a:ext cx="41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2" name="Line 124"/>
              <p:cNvSpPr>
                <a:spLocks noChangeShapeType="1"/>
              </p:cNvSpPr>
              <p:nvPr/>
            </p:nvSpPr>
            <p:spPr bwMode="auto">
              <a:xfrm>
                <a:off x="1742" y="1928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3" name="Line 125"/>
              <p:cNvSpPr>
                <a:spLocks noChangeShapeType="1"/>
              </p:cNvSpPr>
              <p:nvPr/>
            </p:nvSpPr>
            <p:spPr bwMode="auto">
              <a:xfrm flipH="1" flipV="1">
                <a:off x="1712" y="1863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4" name="Line 126"/>
              <p:cNvSpPr>
                <a:spLocks noChangeShapeType="1"/>
              </p:cNvSpPr>
              <p:nvPr/>
            </p:nvSpPr>
            <p:spPr bwMode="auto">
              <a:xfrm flipH="1">
                <a:off x="1724" y="1809"/>
                <a:ext cx="6" cy="1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5" name="Line 127"/>
              <p:cNvSpPr>
                <a:spLocks noChangeShapeType="1"/>
              </p:cNvSpPr>
              <p:nvPr/>
            </p:nvSpPr>
            <p:spPr bwMode="auto">
              <a:xfrm flipV="1">
                <a:off x="1693" y="1953"/>
                <a:ext cx="37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6" name="Line 128"/>
              <p:cNvSpPr>
                <a:spLocks noChangeShapeType="1"/>
              </p:cNvSpPr>
              <p:nvPr/>
            </p:nvSpPr>
            <p:spPr bwMode="auto">
              <a:xfrm flipH="1">
                <a:off x="1675" y="1814"/>
                <a:ext cx="49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7" name="Line 129"/>
              <p:cNvSpPr>
                <a:spLocks noChangeShapeType="1"/>
              </p:cNvSpPr>
              <p:nvPr/>
            </p:nvSpPr>
            <p:spPr bwMode="auto">
              <a:xfrm flipV="1">
                <a:off x="1675" y="1935"/>
                <a:ext cx="6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8" name="Line 130"/>
              <p:cNvSpPr>
                <a:spLocks noChangeShapeType="1"/>
              </p:cNvSpPr>
              <p:nvPr/>
            </p:nvSpPr>
            <p:spPr bwMode="auto">
              <a:xfrm flipH="1" flipV="1">
                <a:off x="1669" y="1838"/>
                <a:ext cx="43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9" name="Line 131"/>
              <p:cNvSpPr>
                <a:spLocks noChangeShapeType="1"/>
              </p:cNvSpPr>
              <p:nvPr/>
            </p:nvSpPr>
            <p:spPr bwMode="auto">
              <a:xfrm>
                <a:off x="1687" y="1953"/>
                <a:ext cx="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0" name="Line 132"/>
              <p:cNvSpPr>
                <a:spLocks noChangeShapeType="1"/>
              </p:cNvSpPr>
              <p:nvPr/>
            </p:nvSpPr>
            <p:spPr bwMode="auto">
              <a:xfrm flipH="1" flipV="1">
                <a:off x="1658" y="1880"/>
                <a:ext cx="23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1" name="Line 133"/>
              <p:cNvSpPr>
                <a:spLocks noChangeShapeType="1"/>
              </p:cNvSpPr>
              <p:nvPr/>
            </p:nvSpPr>
            <p:spPr bwMode="auto">
              <a:xfrm flipH="1">
                <a:off x="1669" y="1826"/>
                <a:ext cx="6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2" name="Line 134"/>
              <p:cNvSpPr>
                <a:spLocks noChangeShapeType="1"/>
              </p:cNvSpPr>
              <p:nvPr/>
            </p:nvSpPr>
            <p:spPr bwMode="auto">
              <a:xfrm flipV="1">
                <a:off x="1639" y="1971"/>
                <a:ext cx="36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3" name="Line 135"/>
              <p:cNvSpPr>
                <a:spLocks noChangeShapeType="1"/>
              </p:cNvSpPr>
              <p:nvPr/>
            </p:nvSpPr>
            <p:spPr bwMode="auto">
              <a:xfrm flipH="1">
                <a:off x="1621" y="1838"/>
                <a:ext cx="48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4" name="Line 136"/>
              <p:cNvSpPr>
                <a:spLocks noChangeShapeType="1"/>
              </p:cNvSpPr>
              <p:nvPr/>
            </p:nvSpPr>
            <p:spPr bwMode="auto">
              <a:xfrm flipV="1">
                <a:off x="1615" y="1953"/>
                <a:ext cx="12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5" name="Line 137"/>
              <p:cNvSpPr>
                <a:spLocks noChangeShapeType="1"/>
              </p:cNvSpPr>
              <p:nvPr/>
            </p:nvSpPr>
            <p:spPr bwMode="auto">
              <a:xfrm flipH="1" flipV="1">
                <a:off x="1609" y="1856"/>
                <a:ext cx="49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6" name="Line 138"/>
              <p:cNvSpPr>
                <a:spLocks noChangeShapeType="1"/>
              </p:cNvSpPr>
              <p:nvPr/>
            </p:nvSpPr>
            <p:spPr bwMode="auto">
              <a:xfrm>
                <a:off x="1634" y="1977"/>
                <a:ext cx="5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7" name="Line 139"/>
              <p:cNvSpPr>
                <a:spLocks noChangeShapeType="1"/>
              </p:cNvSpPr>
              <p:nvPr/>
            </p:nvSpPr>
            <p:spPr bwMode="auto">
              <a:xfrm flipH="1" flipV="1">
                <a:off x="1603" y="1904"/>
                <a:ext cx="24" cy="4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8" name="Line 140"/>
              <p:cNvSpPr>
                <a:spLocks noChangeShapeType="1"/>
              </p:cNvSpPr>
              <p:nvPr/>
            </p:nvSpPr>
            <p:spPr bwMode="auto">
              <a:xfrm flipH="1">
                <a:off x="1609" y="1850"/>
                <a:ext cx="12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9" name="Line 141"/>
              <p:cNvSpPr>
                <a:spLocks noChangeShapeType="1"/>
              </p:cNvSpPr>
              <p:nvPr/>
            </p:nvSpPr>
            <p:spPr bwMode="auto">
              <a:xfrm flipV="1">
                <a:off x="1585" y="1995"/>
                <a:ext cx="30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0" name="Line 142"/>
              <p:cNvSpPr>
                <a:spLocks noChangeShapeType="1"/>
              </p:cNvSpPr>
              <p:nvPr/>
            </p:nvSpPr>
            <p:spPr bwMode="auto">
              <a:xfrm flipH="1">
                <a:off x="1567" y="1856"/>
                <a:ext cx="42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1" name="Line 143"/>
              <p:cNvSpPr>
                <a:spLocks noChangeShapeType="1"/>
              </p:cNvSpPr>
              <p:nvPr/>
            </p:nvSpPr>
            <p:spPr bwMode="auto">
              <a:xfrm flipV="1">
                <a:off x="1561" y="1977"/>
                <a:ext cx="12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2" name="Line 144"/>
              <p:cNvSpPr>
                <a:spLocks noChangeShapeType="1"/>
              </p:cNvSpPr>
              <p:nvPr/>
            </p:nvSpPr>
            <p:spPr bwMode="auto">
              <a:xfrm flipH="1" flipV="1">
                <a:off x="1555" y="1880"/>
                <a:ext cx="48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3" name="Line 145"/>
              <p:cNvSpPr>
                <a:spLocks noChangeShapeType="1"/>
              </p:cNvSpPr>
              <p:nvPr/>
            </p:nvSpPr>
            <p:spPr bwMode="auto">
              <a:xfrm>
                <a:off x="1579" y="1995"/>
                <a:ext cx="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4" name="Line 146"/>
              <p:cNvSpPr>
                <a:spLocks noChangeShapeType="1"/>
              </p:cNvSpPr>
              <p:nvPr/>
            </p:nvSpPr>
            <p:spPr bwMode="auto">
              <a:xfrm flipH="1" flipV="1">
                <a:off x="1549" y="1928"/>
                <a:ext cx="24" cy="4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5" name="Line 147"/>
              <p:cNvSpPr>
                <a:spLocks noChangeShapeType="1"/>
              </p:cNvSpPr>
              <p:nvPr/>
            </p:nvSpPr>
            <p:spPr bwMode="auto">
              <a:xfrm flipH="1">
                <a:off x="1555" y="1868"/>
                <a:ext cx="12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6" name="Line 148"/>
              <p:cNvSpPr>
                <a:spLocks noChangeShapeType="1"/>
              </p:cNvSpPr>
              <p:nvPr/>
            </p:nvSpPr>
            <p:spPr bwMode="auto">
              <a:xfrm flipV="1">
                <a:off x="1531" y="2019"/>
                <a:ext cx="30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7" name="Line 149"/>
              <p:cNvSpPr>
                <a:spLocks noChangeShapeType="1"/>
              </p:cNvSpPr>
              <p:nvPr/>
            </p:nvSpPr>
            <p:spPr bwMode="auto">
              <a:xfrm flipH="1">
                <a:off x="1513" y="1880"/>
                <a:ext cx="42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8" name="Line 150"/>
              <p:cNvSpPr>
                <a:spLocks noChangeShapeType="1"/>
              </p:cNvSpPr>
              <p:nvPr/>
            </p:nvSpPr>
            <p:spPr bwMode="auto">
              <a:xfrm flipV="1">
                <a:off x="1507" y="1995"/>
                <a:ext cx="6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9" name="Line 151"/>
              <p:cNvSpPr>
                <a:spLocks noChangeShapeType="1"/>
              </p:cNvSpPr>
              <p:nvPr/>
            </p:nvSpPr>
            <p:spPr bwMode="auto">
              <a:xfrm flipH="1" flipV="1">
                <a:off x="1501" y="1899"/>
                <a:ext cx="48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0" name="Line 152"/>
              <p:cNvSpPr>
                <a:spLocks noChangeShapeType="1"/>
              </p:cNvSpPr>
              <p:nvPr/>
            </p:nvSpPr>
            <p:spPr bwMode="auto">
              <a:xfrm>
                <a:off x="1519" y="2019"/>
                <a:ext cx="12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1" name="Line 153"/>
              <p:cNvSpPr>
                <a:spLocks noChangeShapeType="1"/>
              </p:cNvSpPr>
              <p:nvPr/>
            </p:nvSpPr>
            <p:spPr bwMode="auto">
              <a:xfrm flipH="1" flipV="1">
                <a:off x="1495" y="1947"/>
                <a:ext cx="18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2" name="Line 154"/>
              <p:cNvSpPr>
                <a:spLocks noChangeShapeType="1"/>
              </p:cNvSpPr>
              <p:nvPr/>
            </p:nvSpPr>
            <p:spPr bwMode="auto">
              <a:xfrm flipH="1">
                <a:off x="1501" y="1893"/>
                <a:ext cx="12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3" name="Line 155"/>
              <p:cNvSpPr>
                <a:spLocks noChangeShapeType="1"/>
              </p:cNvSpPr>
              <p:nvPr/>
            </p:nvSpPr>
            <p:spPr bwMode="auto">
              <a:xfrm flipV="1">
                <a:off x="1477" y="2037"/>
                <a:ext cx="30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4" name="Line 156"/>
              <p:cNvSpPr>
                <a:spLocks noChangeShapeType="1"/>
              </p:cNvSpPr>
              <p:nvPr/>
            </p:nvSpPr>
            <p:spPr bwMode="auto">
              <a:xfrm flipH="1">
                <a:off x="1453" y="1899"/>
                <a:ext cx="48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5" name="Line 157"/>
              <p:cNvSpPr>
                <a:spLocks noChangeShapeType="1"/>
              </p:cNvSpPr>
              <p:nvPr/>
            </p:nvSpPr>
            <p:spPr bwMode="auto">
              <a:xfrm flipV="1">
                <a:off x="1453" y="2019"/>
                <a:ext cx="6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6" name="Line 158"/>
              <p:cNvSpPr>
                <a:spLocks noChangeShapeType="1"/>
              </p:cNvSpPr>
              <p:nvPr/>
            </p:nvSpPr>
            <p:spPr bwMode="auto">
              <a:xfrm flipH="1" flipV="1">
                <a:off x="1447" y="1923"/>
                <a:ext cx="48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7" name="Line 159"/>
              <p:cNvSpPr>
                <a:spLocks noChangeShapeType="1"/>
              </p:cNvSpPr>
              <p:nvPr/>
            </p:nvSpPr>
            <p:spPr bwMode="auto">
              <a:xfrm>
                <a:off x="1465" y="2037"/>
                <a:ext cx="12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8" name="Line 160"/>
              <p:cNvSpPr>
                <a:spLocks noChangeShapeType="1"/>
              </p:cNvSpPr>
              <p:nvPr/>
            </p:nvSpPr>
            <p:spPr bwMode="auto">
              <a:xfrm flipH="1" flipV="1">
                <a:off x="1435" y="1971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9" name="Line 161"/>
              <p:cNvSpPr>
                <a:spLocks noChangeShapeType="1"/>
              </p:cNvSpPr>
              <p:nvPr/>
            </p:nvSpPr>
            <p:spPr bwMode="auto">
              <a:xfrm flipH="1">
                <a:off x="1447" y="1911"/>
                <a:ext cx="6" cy="1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0" name="Line 162"/>
              <p:cNvSpPr>
                <a:spLocks noChangeShapeType="1"/>
              </p:cNvSpPr>
              <p:nvPr/>
            </p:nvSpPr>
            <p:spPr bwMode="auto">
              <a:xfrm flipV="1">
                <a:off x="1417" y="2061"/>
                <a:ext cx="3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1" name="Line 163"/>
              <p:cNvSpPr>
                <a:spLocks noChangeShapeType="1"/>
              </p:cNvSpPr>
              <p:nvPr/>
            </p:nvSpPr>
            <p:spPr bwMode="auto">
              <a:xfrm flipH="1">
                <a:off x="1399" y="1923"/>
                <a:ext cx="48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2" name="Line 164"/>
              <p:cNvSpPr>
                <a:spLocks noChangeShapeType="1"/>
              </p:cNvSpPr>
              <p:nvPr/>
            </p:nvSpPr>
            <p:spPr bwMode="auto">
              <a:xfrm flipV="1">
                <a:off x="1399" y="2037"/>
                <a:ext cx="6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3" name="Line 165"/>
              <p:cNvSpPr>
                <a:spLocks noChangeShapeType="1"/>
              </p:cNvSpPr>
              <p:nvPr/>
            </p:nvSpPr>
            <p:spPr bwMode="auto">
              <a:xfrm flipH="1" flipV="1">
                <a:off x="1393" y="1941"/>
                <a:ext cx="42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4" name="Line 166"/>
              <p:cNvSpPr>
                <a:spLocks noChangeShapeType="1"/>
              </p:cNvSpPr>
              <p:nvPr/>
            </p:nvSpPr>
            <p:spPr bwMode="auto">
              <a:xfrm>
                <a:off x="1411" y="2061"/>
                <a:ext cx="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5" name="Line 167"/>
              <p:cNvSpPr>
                <a:spLocks noChangeShapeType="1"/>
              </p:cNvSpPr>
              <p:nvPr/>
            </p:nvSpPr>
            <p:spPr bwMode="auto">
              <a:xfrm flipH="1" flipV="1">
                <a:off x="1381" y="1989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6" name="Line 168"/>
              <p:cNvSpPr>
                <a:spLocks noChangeShapeType="1"/>
              </p:cNvSpPr>
              <p:nvPr/>
            </p:nvSpPr>
            <p:spPr bwMode="auto">
              <a:xfrm flipH="1">
                <a:off x="1393" y="1935"/>
                <a:ext cx="6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7" name="Line 169"/>
              <p:cNvSpPr>
                <a:spLocks noChangeShapeType="1"/>
              </p:cNvSpPr>
              <p:nvPr/>
            </p:nvSpPr>
            <p:spPr bwMode="auto">
              <a:xfrm flipV="1">
                <a:off x="1363" y="2079"/>
                <a:ext cx="3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8" name="Line 170"/>
              <p:cNvSpPr>
                <a:spLocks noChangeShapeType="1"/>
              </p:cNvSpPr>
              <p:nvPr/>
            </p:nvSpPr>
            <p:spPr bwMode="auto">
              <a:xfrm flipH="1">
                <a:off x="1345" y="1941"/>
                <a:ext cx="48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9" name="Line 171"/>
              <p:cNvSpPr>
                <a:spLocks noChangeShapeType="1"/>
              </p:cNvSpPr>
              <p:nvPr/>
            </p:nvSpPr>
            <p:spPr bwMode="auto">
              <a:xfrm flipV="1">
                <a:off x="1339" y="2061"/>
                <a:ext cx="12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0" name="Line 172"/>
              <p:cNvSpPr>
                <a:spLocks noChangeShapeType="1"/>
              </p:cNvSpPr>
              <p:nvPr/>
            </p:nvSpPr>
            <p:spPr bwMode="auto">
              <a:xfrm flipH="1" flipV="1">
                <a:off x="1339" y="1965"/>
                <a:ext cx="42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1" name="Line 173"/>
              <p:cNvSpPr>
                <a:spLocks noChangeShapeType="1"/>
              </p:cNvSpPr>
              <p:nvPr/>
            </p:nvSpPr>
            <p:spPr bwMode="auto">
              <a:xfrm>
                <a:off x="1357" y="2079"/>
                <a:ext cx="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2" name="Line 174"/>
              <p:cNvSpPr>
                <a:spLocks noChangeShapeType="1"/>
              </p:cNvSpPr>
              <p:nvPr/>
            </p:nvSpPr>
            <p:spPr bwMode="auto">
              <a:xfrm flipH="1" flipV="1">
                <a:off x="1327" y="2013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3" name="Line 175"/>
              <p:cNvSpPr>
                <a:spLocks noChangeShapeType="1"/>
              </p:cNvSpPr>
              <p:nvPr/>
            </p:nvSpPr>
            <p:spPr bwMode="auto">
              <a:xfrm flipH="1">
                <a:off x="1333" y="1953"/>
                <a:ext cx="12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" name="Line 176"/>
              <p:cNvSpPr>
                <a:spLocks noChangeShapeType="1"/>
              </p:cNvSpPr>
              <p:nvPr/>
            </p:nvSpPr>
            <p:spPr bwMode="auto">
              <a:xfrm flipV="1">
                <a:off x="1309" y="2103"/>
                <a:ext cx="30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5" name="Line 177"/>
              <p:cNvSpPr>
                <a:spLocks noChangeShapeType="1"/>
              </p:cNvSpPr>
              <p:nvPr/>
            </p:nvSpPr>
            <p:spPr bwMode="auto">
              <a:xfrm flipH="1">
                <a:off x="1291" y="1965"/>
                <a:ext cx="48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6" name="Line 178"/>
              <p:cNvSpPr>
                <a:spLocks noChangeShapeType="1"/>
              </p:cNvSpPr>
              <p:nvPr/>
            </p:nvSpPr>
            <p:spPr bwMode="auto">
              <a:xfrm flipV="1">
                <a:off x="1285" y="2079"/>
                <a:ext cx="12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7" name="Line 179"/>
              <p:cNvSpPr>
                <a:spLocks noChangeShapeType="1"/>
              </p:cNvSpPr>
              <p:nvPr/>
            </p:nvSpPr>
            <p:spPr bwMode="auto">
              <a:xfrm flipH="1" flipV="1">
                <a:off x="1279" y="1983"/>
                <a:ext cx="48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8" name="Line 180"/>
              <p:cNvSpPr>
                <a:spLocks noChangeShapeType="1"/>
              </p:cNvSpPr>
              <p:nvPr/>
            </p:nvSpPr>
            <p:spPr bwMode="auto">
              <a:xfrm>
                <a:off x="1303" y="2103"/>
                <a:ext cx="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9" name="Line 181"/>
              <p:cNvSpPr>
                <a:spLocks noChangeShapeType="1"/>
              </p:cNvSpPr>
              <p:nvPr/>
            </p:nvSpPr>
            <p:spPr bwMode="auto">
              <a:xfrm flipH="1" flipV="1">
                <a:off x="1273" y="2031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0" name="Line 182"/>
              <p:cNvSpPr>
                <a:spLocks noChangeShapeType="1"/>
              </p:cNvSpPr>
              <p:nvPr/>
            </p:nvSpPr>
            <p:spPr bwMode="auto">
              <a:xfrm flipH="1">
                <a:off x="1279" y="1977"/>
                <a:ext cx="12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1" name="Line 183"/>
              <p:cNvSpPr>
                <a:spLocks noChangeShapeType="1"/>
              </p:cNvSpPr>
              <p:nvPr/>
            </p:nvSpPr>
            <p:spPr bwMode="auto">
              <a:xfrm flipV="1">
                <a:off x="1255" y="2121"/>
                <a:ext cx="3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2" name="Line 184"/>
              <p:cNvSpPr>
                <a:spLocks noChangeShapeType="1"/>
              </p:cNvSpPr>
              <p:nvPr/>
            </p:nvSpPr>
            <p:spPr bwMode="auto">
              <a:xfrm flipH="1">
                <a:off x="1237" y="1983"/>
                <a:ext cx="42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3" name="Line 185"/>
              <p:cNvSpPr>
                <a:spLocks noChangeShapeType="1"/>
              </p:cNvSpPr>
              <p:nvPr/>
            </p:nvSpPr>
            <p:spPr bwMode="auto">
              <a:xfrm flipV="1">
                <a:off x="1231" y="2103"/>
                <a:ext cx="12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4" name="Line 186"/>
              <p:cNvSpPr>
                <a:spLocks noChangeShapeType="1"/>
              </p:cNvSpPr>
              <p:nvPr/>
            </p:nvSpPr>
            <p:spPr bwMode="auto">
              <a:xfrm flipH="1" flipV="1">
                <a:off x="1225" y="2007"/>
                <a:ext cx="48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5" name="Line 187"/>
              <p:cNvSpPr>
                <a:spLocks noChangeShapeType="1"/>
              </p:cNvSpPr>
              <p:nvPr/>
            </p:nvSpPr>
            <p:spPr bwMode="auto">
              <a:xfrm>
                <a:off x="1243" y="2121"/>
                <a:ext cx="12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6" name="Line 188"/>
              <p:cNvSpPr>
                <a:spLocks noChangeShapeType="1"/>
              </p:cNvSpPr>
              <p:nvPr/>
            </p:nvSpPr>
            <p:spPr bwMode="auto">
              <a:xfrm flipH="1" flipV="1">
                <a:off x="1219" y="2055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7" name="Line 189"/>
              <p:cNvSpPr>
                <a:spLocks noChangeShapeType="1"/>
              </p:cNvSpPr>
              <p:nvPr/>
            </p:nvSpPr>
            <p:spPr bwMode="auto">
              <a:xfrm flipH="1">
                <a:off x="1225" y="1995"/>
                <a:ext cx="12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8" name="Line 190"/>
              <p:cNvSpPr>
                <a:spLocks noChangeShapeType="1"/>
              </p:cNvSpPr>
              <p:nvPr/>
            </p:nvSpPr>
            <p:spPr bwMode="auto">
              <a:xfrm flipV="1">
                <a:off x="1201" y="2145"/>
                <a:ext cx="30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9" name="Line 191"/>
              <p:cNvSpPr>
                <a:spLocks noChangeShapeType="1"/>
              </p:cNvSpPr>
              <p:nvPr/>
            </p:nvSpPr>
            <p:spPr bwMode="auto">
              <a:xfrm flipH="1">
                <a:off x="1177" y="2007"/>
                <a:ext cx="48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0" name="Line 192"/>
              <p:cNvSpPr>
                <a:spLocks noChangeShapeType="1"/>
              </p:cNvSpPr>
              <p:nvPr/>
            </p:nvSpPr>
            <p:spPr bwMode="auto">
              <a:xfrm flipV="1">
                <a:off x="1177" y="2121"/>
                <a:ext cx="6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1" name="Line 193"/>
              <p:cNvSpPr>
                <a:spLocks noChangeShapeType="1"/>
              </p:cNvSpPr>
              <p:nvPr/>
            </p:nvSpPr>
            <p:spPr bwMode="auto">
              <a:xfrm flipH="1" flipV="1">
                <a:off x="1171" y="2025"/>
                <a:ext cx="48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2" name="Line 194"/>
              <p:cNvSpPr>
                <a:spLocks noChangeShapeType="1"/>
              </p:cNvSpPr>
              <p:nvPr/>
            </p:nvSpPr>
            <p:spPr bwMode="auto">
              <a:xfrm>
                <a:off x="1189" y="2145"/>
                <a:ext cx="12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3" name="Line 195"/>
              <p:cNvSpPr>
                <a:spLocks noChangeShapeType="1"/>
              </p:cNvSpPr>
              <p:nvPr/>
            </p:nvSpPr>
            <p:spPr bwMode="auto">
              <a:xfrm flipH="1" flipV="1">
                <a:off x="1159" y="2073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4" name="Line 196"/>
              <p:cNvSpPr>
                <a:spLocks noChangeShapeType="1"/>
              </p:cNvSpPr>
              <p:nvPr/>
            </p:nvSpPr>
            <p:spPr bwMode="auto">
              <a:xfrm flipH="1">
                <a:off x="1171" y="2019"/>
                <a:ext cx="6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5" name="Line 197"/>
              <p:cNvSpPr>
                <a:spLocks noChangeShapeType="1"/>
              </p:cNvSpPr>
              <p:nvPr/>
            </p:nvSpPr>
            <p:spPr bwMode="auto">
              <a:xfrm flipV="1">
                <a:off x="1141" y="2163"/>
                <a:ext cx="36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6" name="Line 198"/>
              <p:cNvSpPr>
                <a:spLocks noChangeShapeType="1"/>
              </p:cNvSpPr>
              <p:nvPr/>
            </p:nvSpPr>
            <p:spPr bwMode="auto">
              <a:xfrm flipH="1">
                <a:off x="1123" y="2025"/>
                <a:ext cx="48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7" name="Line 199"/>
              <p:cNvSpPr>
                <a:spLocks noChangeShapeType="1"/>
              </p:cNvSpPr>
              <p:nvPr/>
            </p:nvSpPr>
            <p:spPr bwMode="auto">
              <a:xfrm flipV="1">
                <a:off x="1123" y="2145"/>
                <a:ext cx="6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8" name="Line 200"/>
              <p:cNvSpPr>
                <a:spLocks noChangeShapeType="1"/>
              </p:cNvSpPr>
              <p:nvPr/>
            </p:nvSpPr>
            <p:spPr bwMode="auto">
              <a:xfrm flipH="1" flipV="1">
                <a:off x="1117" y="2049"/>
                <a:ext cx="42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9" name="Line 201"/>
              <p:cNvSpPr>
                <a:spLocks noChangeShapeType="1"/>
              </p:cNvSpPr>
              <p:nvPr/>
            </p:nvSpPr>
            <p:spPr bwMode="auto">
              <a:xfrm>
                <a:off x="1135" y="2163"/>
                <a:ext cx="6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0" name="Line 202"/>
              <p:cNvSpPr>
                <a:spLocks noChangeShapeType="1"/>
              </p:cNvSpPr>
              <p:nvPr/>
            </p:nvSpPr>
            <p:spPr bwMode="auto">
              <a:xfrm flipH="1" flipV="1">
                <a:off x="1105" y="2097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1" name="Line 203"/>
              <p:cNvSpPr>
                <a:spLocks noChangeShapeType="1"/>
              </p:cNvSpPr>
              <p:nvPr/>
            </p:nvSpPr>
            <p:spPr bwMode="auto">
              <a:xfrm flipH="1">
                <a:off x="1117" y="2037"/>
                <a:ext cx="6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62" name="Line 205"/>
            <p:cNvSpPr>
              <a:spLocks noChangeShapeType="1"/>
            </p:cNvSpPr>
            <p:nvPr/>
          </p:nvSpPr>
          <p:spPr bwMode="auto">
            <a:xfrm flipV="1">
              <a:off x="1725613" y="3471863"/>
              <a:ext cx="57150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3" name="Line 206"/>
            <p:cNvSpPr>
              <a:spLocks noChangeShapeType="1"/>
            </p:cNvSpPr>
            <p:nvPr/>
          </p:nvSpPr>
          <p:spPr bwMode="auto">
            <a:xfrm flipH="1">
              <a:off x="1697038" y="3252788"/>
              <a:ext cx="76200" cy="190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Line 207"/>
            <p:cNvSpPr>
              <a:spLocks noChangeShapeType="1"/>
            </p:cNvSpPr>
            <p:nvPr/>
          </p:nvSpPr>
          <p:spPr bwMode="auto">
            <a:xfrm flipV="1">
              <a:off x="1687513" y="3443288"/>
              <a:ext cx="19050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" name="Line 208"/>
            <p:cNvSpPr>
              <a:spLocks noChangeShapeType="1"/>
            </p:cNvSpPr>
            <p:nvPr/>
          </p:nvSpPr>
          <p:spPr bwMode="auto">
            <a:xfrm flipH="1" flipV="1">
              <a:off x="1687513" y="3281363"/>
              <a:ext cx="66675" cy="476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Line 209"/>
            <p:cNvSpPr>
              <a:spLocks noChangeShapeType="1"/>
            </p:cNvSpPr>
            <p:nvPr/>
          </p:nvSpPr>
          <p:spPr bwMode="auto">
            <a:xfrm>
              <a:off x="1716088" y="3471863"/>
              <a:ext cx="9525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7" name="Line 210"/>
            <p:cNvSpPr>
              <a:spLocks noChangeShapeType="1"/>
            </p:cNvSpPr>
            <p:nvPr/>
          </p:nvSpPr>
          <p:spPr bwMode="auto">
            <a:xfrm flipH="1" flipV="1">
              <a:off x="1668463" y="3357563"/>
              <a:ext cx="38100" cy="857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" name="Line 211"/>
            <p:cNvSpPr>
              <a:spLocks noChangeShapeType="1"/>
            </p:cNvSpPr>
            <p:nvPr/>
          </p:nvSpPr>
          <p:spPr bwMode="auto">
            <a:xfrm flipH="1">
              <a:off x="1687513" y="3271838"/>
              <a:ext cx="9525" cy="285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" name="Line 212"/>
            <p:cNvSpPr>
              <a:spLocks noChangeShapeType="1"/>
            </p:cNvSpPr>
            <p:nvPr/>
          </p:nvSpPr>
          <p:spPr bwMode="auto">
            <a:xfrm flipV="1">
              <a:off x="1639888" y="3500438"/>
              <a:ext cx="47625" cy="190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" name="Line 213"/>
            <p:cNvSpPr>
              <a:spLocks noChangeShapeType="1"/>
            </p:cNvSpPr>
            <p:nvPr/>
          </p:nvSpPr>
          <p:spPr bwMode="auto">
            <a:xfrm flipH="1">
              <a:off x="1611313" y="3281363"/>
              <a:ext cx="76200" cy="285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1" name="Line 214"/>
            <p:cNvSpPr>
              <a:spLocks noChangeShapeType="1"/>
            </p:cNvSpPr>
            <p:nvPr/>
          </p:nvSpPr>
          <p:spPr bwMode="auto">
            <a:xfrm flipV="1">
              <a:off x="1601788" y="3471863"/>
              <a:ext cx="19050" cy="666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2" name="Line 215"/>
            <p:cNvSpPr>
              <a:spLocks noChangeShapeType="1"/>
            </p:cNvSpPr>
            <p:nvPr/>
          </p:nvSpPr>
          <p:spPr bwMode="auto">
            <a:xfrm flipH="1" flipV="1">
              <a:off x="1592263" y="3319463"/>
              <a:ext cx="76200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" name="Line 216"/>
            <p:cNvSpPr>
              <a:spLocks noChangeShapeType="1"/>
            </p:cNvSpPr>
            <p:nvPr/>
          </p:nvSpPr>
          <p:spPr bwMode="auto">
            <a:xfrm>
              <a:off x="1630363" y="3500438"/>
              <a:ext cx="9525" cy="190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4" name="Line 217"/>
            <p:cNvSpPr>
              <a:spLocks noChangeShapeType="1"/>
            </p:cNvSpPr>
            <p:nvPr/>
          </p:nvSpPr>
          <p:spPr bwMode="auto">
            <a:xfrm flipH="1" flipV="1">
              <a:off x="1582738" y="3395663"/>
              <a:ext cx="38100" cy="762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5" name="Line 218"/>
            <p:cNvSpPr>
              <a:spLocks noChangeShapeType="1"/>
            </p:cNvSpPr>
            <p:nvPr/>
          </p:nvSpPr>
          <p:spPr bwMode="auto">
            <a:xfrm flipH="1">
              <a:off x="1592263" y="3309938"/>
              <a:ext cx="19050" cy="285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6" name="Line 219"/>
            <p:cNvSpPr>
              <a:spLocks noChangeShapeType="1"/>
            </p:cNvSpPr>
            <p:nvPr/>
          </p:nvSpPr>
          <p:spPr bwMode="auto">
            <a:xfrm flipV="1">
              <a:off x="1554163" y="3538538"/>
              <a:ext cx="47625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" name="Line 220"/>
            <p:cNvSpPr>
              <a:spLocks noChangeShapeType="1"/>
            </p:cNvSpPr>
            <p:nvPr/>
          </p:nvSpPr>
          <p:spPr bwMode="auto">
            <a:xfrm flipH="1">
              <a:off x="1525588" y="3319463"/>
              <a:ext cx="66675" cy="190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0" name="Line 221"/>
            <p:cNvSpPr>
              <a:spLocks noChangeShapeType="1"/>
            </p:cNvSpPr>
            <p:nvPr/>
          </p:nvSpPr>
          <p:spPr bwMode="auto">
            <a:xfrm flipV="1">
              <a:off x="1516063" y="3509963"/>
              <a:ext cx="19050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1" name="Line 222"/>
            <p:cNvSpPr>
              <a:spLocks noChangeShapeType="1"/>
            </p:cNvSpPr>
            <p:nvPr/>
          </p:nvSpPr>
          <p:spPr bwMode="auto">
            <a:xfrm flipH="1" flipV="1">
              <a:off x="1506538" y="3348038"/>
              <a:ext cx="76200" cy="476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2" name="Line 223"/>
            <p:cNvSpPr>
              <a:spLocks noChangeShapeType="1"/>
            </p:cNvSpPr>
            <p:nvPr/>
          </p:nvSpPr>
          <p:spPr bwMode="auto">
            <a:xfrm>
              <a:off x="1543050" y="3538538"/>
              <a:ext cx="11113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3" name="Line 224"/>
            <p:cNvSpPr>
              <a:spLocks noChangeShapeType="1"/>
            </p:cNvSpPr>
            <p:nvPr/>
          </p:nvSpPr>
          <p:spPr bwMode="auto">
            <a:xfrm flipH="1" flipV="1">
              <a:off x="1497013" y="3424238"/>
              <a:ext cx="38100" cy="857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4" name="Line 225"/>
            <p:cNvSpPr>
              <a:spLocks noChangeShapeType="1"/>
            </p:cNvSpPr>
            <p:nvPr/>
          </p:nvSpPr>
          <p:spPr bwMode="auto">
            <a:xfrm flipH="1">
              <a:off x="1506538" y="3338513"/>
              <a:ext cx="19050" cy="285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5" name="Line 226"/>
            <p:cNvSpPr>
              <a:spLocks noChangeShapeType="1"/>
            </p:cNvSpPr>
            <p:nvPr/>
          </p:nvSpPr>
          <p:spPr bwMode="auto">
            <a:xfrm flipV="1">
              <a:off x="1468438" y="3567113"/>
              <a:ext cx="47625" cy="190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6" name="Line 227"/>
            <p:cNvSpPr>
              <a:spLocks noChangeShapeType="1"/>
            </p:cNvSpPr>
            <p:nvPr/>
          </p:nvSpPr>
          <p:spPr bwMode="auto">
            <a:xfrm flipH="1">
              <a:off x="1438275" y="3348038"/>
              <a:ext cx="68263" cy="285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7" name="Line 228"/>
            <p:cNvSpPr>
              <a:spLocks noChangeShapeType="1"/>
            </p:cNvSpPr>
            <p:nvPr/>
          </p:nvSpPr>
          <p:spPr bwMode="auto">
            <a:xfrm flipV="1">
              <a:off x="1428750" y="3538538"/>
              <a:ext cx="9525" cy="666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8" name="Line 229"/>
            <p:cNvSpPr>
              <a:spLocks noChangeShapeType="1"/>
            </p:cNvSpPr>
            <p:nvPr/>
          </p:nvSpPr>
          <p:spPr bwMode="auto">
            <a:xfrm flipH="1" flipV="1">
              <a:off x="1419225" y="3386138"/>
              <a:ext cx="77788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9" name="Line 230"/>
            <p:cNvSpPr>
              <a:spLocks noChangeShapeType="1"/>
            </p:cNvSpPr>
            <p:nvPr/>
          </p:nvSpPr>
          <p:spPr bwMode="auto">
            <a:xfrm>
              <a:off x="1447800" y="3567113"/>
              <a:ext cx="20638" cy="190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0" name="Line 231"/>
            <p:cNvSpPr>
              <a:spLocks noChangeShapeType="1"/>
            </p:cNvSpPr>
            <p:nvPr/>
          </p:nvSpPr>
          <p:spPr bwMode="auto">
            <a:xfrm flipH="1" flipV="1">
              <a:off x="1409700" y="3462338"/>
              <a:ext cx="28575" cy="762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1" name="Line 232"/>
            <p:cNvSpPr>
              <a:spLocks noChangeShapeType="1"/>
            </p:cNvSpPr>
            <p:nvPr/>
          </p:nvSpPr>
          <p:spPr bwMode="auto">
            <a:xfrm flipH="1">
              <a:off x="1419225" y="3376613"/>
              <a:ext cx="19050" cy="285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2" name="Line 233"/>
            <p:cNvSpPr>
              <a:spLocks noChangeShapeType="1"/>
            </p:cNvSpPr>
            <p:nvPr/>
          </p:nvSpPr>
          <p:spPr bwMode="auto">
            <a:xfrm flipV="1">
              <a:off x="1373188" y="3605213"/>
              <a:ext cx="55563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3" name="Line 234"/>
            <p:cNvSpPr>
              <a:spLocks noChangeShapeType="1"/>
            </p:cNvSpPr>
            <p:nvPr/>
          </p:nvSpPr>
          <p:spPr bwMode="auto">
            <a:xfrm flipH="1">
              <a:off x="1343025" y="3386138"/>
              <a:ext cx="76200" cy="190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4" name="Line 235"/>
            <p:cNvSpPr>
              <a:spLocks noChangeShapeType="1"/>
            </p:cNvSpPr>
            <p:nvPr/>
          </p:nvSpPr>
          <p:spPr bwMode="auto">
            <a:xfrm flipV="1">
              <a:off x="1343025" y="3576638"/>
              <a:ext cx="11113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5" name="Line 236"/>
            <p:cNvSpPr>
              <a:spLocks noChangeShapeType="1"/>
            </p:cNvSpPr>
            <p:nvPr/>
          </p:nvSpPr>
          <p:spPr bwMode="auto">
            <a:xfrm flipH="1" flipV="1">
              <a:off x="1333500" y="3424238"/>
              <a:ext cx="76200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6" name="Line 237"/>
            <p:cNvSpPr>
              <a:spLocks noChangeShapeType="1"/>
            </p:cNvSpPr>
            <p:nvPr/>
          </p:nvSpPr>
          <p:spPr bwMode="auto">
            <a:xfrm>
              <a:off x="1362075" y="3605213"/>
              <a:ext cx="11113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" name="Line 238"/>
            <p:cNvSpPr>
              <a:spLocks noChangeShapeType="1"/>
            </p:cNvSpPr>
            <p:nvPr/>
          </p:nvSpPr>
          <p:spPr bwMode="auto">
            <a:xfrm flipH="1" flipV="1">
              <a:off x="1314450" y="3500438"/>
              <a:ext cx="39688" cy="762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8" name="Line 239"/>
            <p:cNvSpPr>
              <a:spLocks noChangeShapeType="1"/>
            </p:cNvSpPr>
            <p:nvPr/>
          </p:nvSpPr>
          <p:spPr bwMode="auto">
            <a:xfrm flipH="1">
              <a:off x="1333500" y="3405188"/>
              <a:ext cx="9525" cy="285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9" name="Line 240"/>
            <p:cNvSpPr>
              <a:spLocks noChangeShapeType="1"/>
            </p:cNvSpPr>
            <p:nvPr/>
          </p:nvSpPr>
          <p:spPr bwMode="auto">
            <a:xfrm flipV="1">
              <a:off x="1285875" y="3633788"/>
              <a:ext cx="57150" cy="190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0" name="Line 241"/>
            <p:cNvSpPr>
              <a:spLocks noChangeShapeType="1"/>
            </p:cNvSpPr>
            <p:nvPr/>
          </p:nvSpPr>
          <p:spPr bwMode="auto">
            <a:xfrm flipH="1">
              <a:off x="1257300" y="3424238"/>
              <a:ext cx="76200" cy="190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1" name="Line 242"/>
            <p:cNvSpPr>
              <a:spLocks noChangeShapeType="1"/>
            </p:cNvSpPr>
            <p:nvPr/>
          </p:nvSpPr>
          <p:spPr bwMode="auto">
            <a:xfrm flipH="1" flipV="1">
              <a:off x="1247775" y="3452813"/>
              <a:ext cx="66675" cy="476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2" name="Line 243"/>
            <p:cNvSpPr>
              <a:spLocks noChangeShapeType="1"/>
            </p:cNvSpPr>
            <p:nvPr/>
          </p:nvSpPr>
          <p:spPr bwMode="auto">
            <a:xfrm>
              <a:off x="1276350" y="3643313"/>
              <a:ext cx="9525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3" name="Line 244"/>
            <p:cNvSpPr>
              <a:spLocks noChangeShapeType="1"/>
            </p:cNvSpPr>
            <p:nvPr/>
          </p:nvSpPr>
          <p:spPr bwMode="auto">
            <a:xfrm flipH="1">
              <a:off x="1247775" y="3443288"/>
              <a:ext cx="9525" cy="285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4" name="Line 245"/>
            <p:cNvSpPr>
              <a:spLocks noChangeShapeType="1"/>
            </p:cNvSpPr>
            <p:nvPr/>
          </p:nvSpPr>
          <p:spPr bwMode="auto">
            <a:xfrm flipH="1">
              <a:off x="1171575" y="3452813"/>
              <a:ext cx="76200" cy="190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5" name="Line 246"/>
            <p:cNvSpPr>
              <a:spLocks noChangeShapeType="1"/>
            </p:cNvSpPr>
            <p:nvPr/>
          </p:nvSpPr>
          <p:spPr bwMode="auto">
            <a:xfrm>
              <a:off x="1152525" y="3633788"/>
              <a:ext cx="47625" cy="476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6" name="Line 247"/>
            <p:cNvSpPr>
              <a:spLocks noChangeShapeType="1"/>
            </p:cNvSpPr>
            <p:nvPr/>
          </p:nvSpPr>
          <p:spPr bwMode="auto">
            <a:xfrm flipH="1">
              <a:off x="1133475" y="3538538"/>
              <a:ext cx="9525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" name="Line 248"/>
            <p:cNvSpPr>
              <a:spLocks noChangeShapeType="1"/>
            </p:cNvSpPr>
            <p:nvPr/>
          </p:nvSpPr>
          <p:spPr bwMode="auto">
            <a:xfrm flipH="1">
              <a:off x="1152525" y="3471863"/>
              <a:ext cx="19050" cy="476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8" name="Line 249"/>
            <p:cNvSpPr>
              <a:spLocks noChangeShapeType="1"/>
            </p:cNvSpPr>
            <p:nvPr/>
          </p:nvSpPr>
          <p:spPr bwMode="auto">
            <a:xfrm>
              <a:off x="1143000" y="3605213"/>
              <a:ext cx="9525" cy="285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9" name="Line 250"/>
            <p:cNvSpPr>
              <a:spLocks noChangeShapeType="1"/>
            </p:cNvSpPr>
            <p:nvPr/>
          </p:nvSpPr>
          <p:spPr bwMode="auto">
            <a:xfrm>
              <a:off x="1133475" y="3548063"/>
              <a:ext cx="1588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0" name="Line 251"/>
            <p:cNvSpPr>
              <a:spLocks noChangeShapeType="1"/>
            </p:cNvSpPr>
            <p:nvPr/>
          </p:nvSpPr>
          <p:spPr bwMode="auto">
            <a:xfrm>
              <a:off x="1228725" y="3652838"/>
              <a:ext cx="1588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1" name="Freeform 252"/>
            <p:cNvSpPr>
              <a:spLocks/>
            </p:cNvSpPr>
            <p:nvPr/>
          </p:nvSpPr>
          <p:spPr bwMode="auto">
            <a:xfrm>
              <a:off x="1190625" y="3652838"/>
              <a:ext cx="38100" cy="9525"/>
            </a:xfrm>
            <a:custGeom>
              <a:avLst/>
              <a:gdLst/>
              <a:ahLst/>
              <a:cxnLst>
                <a:cxn ang="0">
                  <a:pos x="120" y="0"/>
                </a:cxn>
                <a:cxn ang="0">
                  <a:pos x="60" y="31"/>
                </a:cxn>
                <a:cxn ang="0">
                  <a:pos x="31" y="0"/>
                </a:cxn>
                <a:cxn ang="0">
                  <a:pos x="0" y="0"/>
                </a:cxn>
              </a:cxnLst>
              <a:rect l="0" t="0" r="r" b="b"/>
              <a:pathLst>
                <a:path w="120" h="31">
                  <a:moveTo>
                    <a:pt x="120" y="0"/>
                  </a:moveTo>
                  <a:lnTo>
                    <a:pt x="60" y="31"/>
                  </a:lnTo>
                  <a:lnTo>
                    <a:pt x="3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2" name="Line 253"/>
            <p:cNvSpPr>
              <a:spLocks noChangeShapeType="1"/>
            </p:cNvSpPr>
            <p:nvPr/>
          </p:nvSpPr>
          <p:spPr bwMode="auto">
            <a:xfrm flipH="1" flipV="1">
              <a:off x="1181100" y="3643313"/>
              <a:ext cx="9525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3" name="Line 254"/>
            <p:cNvSpPr>
              <a:spLocks noChangeShapeType="1"/>
            </p:cNvSpPr>
            <p:nvPr/>
          </p:nvSpPr>
          <p:spPr bwMode="auto">
            <a:xfrm flipH="1">
              <a:off x="1171575" y="3643313"/>
              <a:ext cx="9525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4" name="Line 255"/>
            <p:cNvSpPr>
              <a:spLocks noChangeShapeType="1"/>
            </p:cNvSpPr>
            <p:nvPr/>
          </p:nvSpPr>
          <p:spPr bwMode="auto">
            <a:xfrm flipH="1" flipV="1">
              <a:off x="1152525" y="3624263"/>
              <a:ext cx="9525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5" name="Line 256"/>
            <p:cNvSpPr>
              <a:spLocks noChangeShapeType="1"/>
            </p:cNvSpPr>
            <p:nvPr/>
          </p:nvSpPr>
          <p:spPr bwMode="auto">
            <a:xfrm flipV="1">
              <a:off x="1152525" y="3500438"/>
              <a:ext cx="9525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6" name="Line 257"/>
            <p:cNvSpPr>
              <a:spLocks noChangeShapeType="1"/>
            </p:cNvSpPr>
            <p:nvPr/>
          </p:nvSpPr>
          <p:spPr bwMode="auto">
            <a:xfrm flipH="1" flipV="1">
              <a:off x="1143000" y="3614738"/>
              <a:ext cx="9525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7" name="Line 258"/>
            <p:cNvSpPr>
              <a:spLocks noChangeShapeType="1"/>
            </p:cNvSpPr>
            <p:nvPr/>
          </p:nvSpPr>
          <p:spPr bwMode="auto">
            <a:xfrm flipV="1">
              <a:off x="1143000" y="3509963"/>
              <a:ext cx="9525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" name="Freeform 259"/>
            <p:cNvSpPr>
              <a:spLocks/>
            </p:cNvSpPr>
            <p:nvPr/>
          </p:nvSpPr>
          <p:spPr bwMode="auto">
            <a:xfrm>
              <a:off x="1143000" y="3595688"/>
              <a:ext cx="1588" cy="190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"/>
                </a:cxn>
                <a:cxn ang="0">
                  <a:pos x="0" y="60"/>
                </a:cxn>
              </a:cxnLst>
              <a:rect l="0" t="0" r="r" b="b"/>
              <a:pathLst>
                <a:path h="60">
                  <a:moveTo>
                    <a:pt x="0" y="0"/>
                  </a:moveTo>
                  <a:lnTo>
                    <a:pt x="0" y="31"/>
                  </a:lnTo>
                  <a:lnTo>
                    <a:pt x="0" y="6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" name="Line 260"/>
            <p:cNvSpPr>
              <a:spLocks noChangeShapeType="1"/>
            </p:cNvSpPr>
            <p:nvPr/>
          </p:nvSpPr>
          <p:spPr bwMode="auto">
            <a:xfrm flipV="1">
              <a:off x="1143000" y="3519488"/>
              <a:ext cx="1588" cy="190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0" name="Line 261"/>
            <p:cNvSpPr>
              <a:spLocks noChangeShapeType="1"/>
            </p:cNvSpPr>
            <p:nvPr/>
          </p:nvSpPr>
          <p:spPr bwMode="auto">
            <a:xfrm flipH="1" flipV="1">
              <a:off x="1133475" y="3576638"/>
              <a:ext cx="9525" cy="190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" name="Line 262"/>
            <p:cNvSpPr>
              <a:spLocks noChangeShapeType="1"/>
            </p:cNvSpPr>
            <p:nvPr/>
          </p:nvSpPr>
          <p:spPr bwMode="auto">
            <a:xfrm flipV="1">
              <a:off x="1133475" y="3538538"/>
              <a:ext cx="9525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" name="Line 263"/>
            <p:cNvSpPr>
              <a:spLocks noChangeShapeType="1"/>
            </p:cNvSpPr>
            <p:nvPr/>
          </p:nvSpPr>
          <p:spPr bwMode="auto">
            <a:xfrm flipV="1">
              <a:off x="1133475" y="3567113"/>
              <a:ext cx="1588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3" name="Freeform 264"/>
            <p:cNvSpPr>
              <a:spLocks/>
            </p:cNvSpPr>
            <p:nvPr/>
          </p:nvSpPr>
          <p:spPr bwMode="auto">
            <a:xfrm>
              <a:off x="1133475" y="3548063"/>
              <a:ext cx="1588" cy="190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0"/>
                </a:cxn>
                <a:cxn ang="0">
                  <a:pos x="0" y="60"/>
                </a:cxn>
              </a:cxnLst>
              <a:rect l="0" t="0" r="r" b="b"/>
              <a:pathLst>
                <a:path h="60">
                  <a:moveTo>
                    <a:pt x="0" y="0"/>
                  </a:moveTo>
                  <a:lnTo>
                    <a:pt x="0" y="30"/>
                  </a:lnTo>
                  <a:lnTo>
                    <a:pt x="0" y="6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" name="Freeform 265"/>
            <p:cNvSpPr>
              <a:spLocks/>
            </p:cNvSpPr>
            <p:nvPr/>
          </p:nvSpPr>
          <p:spPr bwMode="auto">
            <a:xfrm>
              <a:off x="4071938" y="2489201"/>
              <a:ext cx="1588" cy="38100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0" y="60"/>
                </a:cxn>
                <a:cxn ang="0">
                  <a:pos x="0" y="0"/>
                </a:cxn>
              </a:cxnLst>
              <a:rect l="0" t="0" r="r" b="b"/>
              <a:pathLst>
                <a:path h="120">
                  <a:moveTo>
                    <a:pt x="0" y="120"/>
                  </a:moveTo>
                  <a:lnTo>
                    <a:pt x="0" y="6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" name="Line 266"/>
            <p:cNvSpPr>
              <a:spLocks noChangeShapeType="1"/>
            </p:cNvSpPr>
            <p:nvPr/>
          </p:nvSpPr>
          <p:spPr bwMode="auto">
            <a:xfrm>
              <a:off x="4071938" y="2527301"/>
              <a:ext cx="1588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6" name="Line 267"/>
            <p:cNvSpPr>
              <a:spLocks noChangeShapeType="1"/>
            </p:cNvSpPr>
            <p:nvPr/>
          </p:nvSpPr>
          <p:spPr bwMode="auto">
            <a:xfrm>
              <a:off x="4060825" y="2479676"/>
              <a:ext cx="11113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7" name="Line 268"/>
            <p:cNvSpPr>
              <a:spLocks noChangeShapeType="1"/>
            </p:cNvSpPr>
            <p:nvPr/>
          </p:nvSpPr>
          <p:spPr bwMode="auto">
            <a:xfrm flipH="1">
              <a:off x="4060825" y="2536826"/>
              <a:ext cx="11113" cy="190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" name="Line 269"/>
            <p:cNvSpPr>
              <a:spLocks noChangeShapeType="1"/>
            </p:cNvSpPr>
            <p:nvPr/>
          </p:nvSpPr>
          <p:spPr bwMode="auto">
            <a:xfrm>
              <a:off x="4060825" y="2460626"/>
              <a:ext cx="1588" cy="190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9" name="Line 270"/>
            <p:cNvSpPr>
              <a:spLocks noChangeShapeType="1"/>
            </p:cNvSpPr>
            <p:nvPr/>
          </p:nvSpPr>
          <p:spPr bwMode="auto">
            <a:xfrm flipH="1">
              <a:off x="4052888" y="2555876"/>
              <a:ext cx="7938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0" name="Line 271"/>
            <p:cNvSpPr>
              <a:spLocks noChangeShapeType="1"/>
            </p:cNvSpPr>
            <p:nvPr/>
          </p:nvSpPr>
          <p:spPr bwMode="auto">
            <a:xfrm>
              <a:off x="4052888" y="2451101"/>
              <a:ext cx="7938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1" name="Line 272"/>
            <p:cNvSpPr>
              <a:spLocks noChangeShapeType="1"/>
            </p:cNvSpPr>
            <p:nvPr/>
          </p:nvSpPr>
          <p:spPr bwMode="auto">
            <a:xfrm flipH="1">
              <a:off x="4041775" y="2565401"/>
              <a:ext cx="11113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2" name="Line 273"/>
            <p:cNvSpPr>
              <a:spLocks noChangeShapeType="1"/>
            </p:cNvSpPr>
            <p:nvPr/>
          </p:nvSpPr>
          <p:spPr bwMode="auto">
            <a:xfrm>
              <a:off x="4041775" y="2441576"/>
              <a:ext cx="11113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3" name="Line 274"/>
            <p:cNvSpPr>
              <a:spLocks noChangeShapeType="1"/>
            </p:cNvSpPr>
            <p:nvPr/>
          </p:nvSpPr>
          <p:spPr bwMode="auto">
            <a:xfrm flipH="1">
              <a:off x="4033838" y="2574926"/>
              <a:ext cx="7938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4" name="Freeform 275"/>
            <p:cNvSpPr>
              <a:spLocks/>
            </p:cNvSpPr>
            <p:nvPr/>
          </p:nvSpPr>
          <p:spPr bwMode="auto">
            <a:xfrm>
              <a:off x="3976688" y="2422526"/>
              <a:ext cx="65088" cy="19050"/>
            </a:xfrm>
            <a:custGeom>
              <a:avLst/>
              <a:gdLst/>
              <a:ahLst/>
              <a:cxnLst>
                <a:cxn ang="0">
                  <a:pos x="209" y="60"/>
                </a:cxn>
                <a:cxn ang="0">
                  <a:pos x="149" y="30"/>
                </a:cxn>
                <a:cxn ang="0">
                  <a:pos x="120" y="0"/>
                </a:cxn>
                <a:cxn ang="0">
                  <a:pos x="90" y="0"/>
                </a:cxn>
                <a:cxn ang="0">
                  <a:pos x="30" y="0"/>
                </a:cxn>
                <a:cxn ang="0">
                  <a:pos x="0" y="0"/>
                </a:cxn>
              </a:cxnLst>
              <a:rect l="0" t="0" r="r" b="b"/>
              <a:pathLst>
                <a:path w="209" h="60">
                  <a:moveTo>
                    <a:pt x="209" y="60"/>
                  </a:moveTo>
                  <a:lnTo>
                    <a:pt x="149" y="30"/>
                  </a:lnTo>
                  <a:lnTo>
                    <a:pt x="120" y="0"/>
                  </a:lnTo>
                  <a:lnTo>
                    <a:pt x="90" y="0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5" name="Freeform 276"/>
            <p:cNvSpPr>
              <a:spLocks/>
            </p:cNvSpPr>
            <p:nvPr/>
          </p:nvSpPr>
          <p:spPr bwMode="auto">
            <a:xfrm>
              <a:off x="5435600" y="1973263"/>
              <a:ext cx="38100" cy="66675"/>
            </a:xfrm>
            <a:custGeom>
              <a:avLst/>
              <a:gdLst/>
              <a:ahLst/>
              <a:cxnLst>
                <a:cxn ang="0">
                  <a:pos x="120" y="0"/>
                </a:cxn>
                <a:cxn ang="0">
                  <a:pos x="120" y="60"/>
                </a:cxn>
                <a:cxn ang="0">
                  <a:pos x="120" y="90"/>
                </a:cxn>
                <a:cxn ang="0">
                  <a:pos x="91" y="120"/>
                </a:cxn>
                <a:cxn ang="0">
                  <a:pos x="60" y="180"/>
                </a:cxn>
                <a:cxn ang="0">
                  <a:pos x="31" y="180"/>
                </a:cxn>
                <a:cxn ang="0">
                  <a:pos x="0" y="210"/>
                </a:cxn>
              </a:cxnLst>
              <a:rect l="0" t="0" r="r" b="b"/>
              <a:pathLst>
                <a:path w="120" h="210">
                  <a:moveTo>
                    <a:pt x="120" y="0"/>
                  </a:moveTo>
                  <a:lnTo>
                    <a:pt x="120" y="60"/>
                  </a:lnTo>
                  <a:lnTo>
                    <a:pt x="120" y="90"/>
                  </a:lnTo>
                  <a:lnTo>
                    <a:pt x="91" y="120"/>
                  </a:lnTo>
                  <a:lnTo>
                    <a:pt x="60" y="180"/>
                  </a:lnTo>
                  <a:lnTo>
                    <a:pt x="31" y="180"/>
                  </a:lnTo>
                  <a:lnTo>
                    <a:pt x="0" y="21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6" name="Freeform 277"/>
            <p:cNvSpPr>
              <a:spLocks/>
            </p:cNvSpPr>
            <p:nvPr/>
          </p:nvSpPr>
          <p:spPr bwMode="auto">
            <a:xfrm>
              <a:off x="5378450" y="1878013"/>
              <a:ext cx="95250" cy="95250"/>
            </a:xfrm>
            <a:custGeom>
              <a:avLst/>
              <a:gdLst/>
              <a:ahLst/>
              <a:cxnLst>
                <a:cxn ang="0">
                  <a:pos x="300" y="300"/>
                </a:cxn>
                <a:cxn ang="0">
                  <a:pos x="300" y="271"/>
                </a:cxn>
                <a:cxn ang="0">
                  <a:pos x="300" y="210"/>
                </a:cxn>
                <a:cxn ang="0">
                  <a:pos x="271" y="180"/>
                </a:cxn>
                <a:cxn ang="0">
                  <a:pos x="240" y="120"/>
                </a:cxn>
                <a:cxn ang="0">
                  <a:pos x="211" y="89"/>
                </a:cxn>
                <a:cxn ang="0">
                  <a:pos x="180" y="60"/>
                </a:cxn>
                <a:cxn ang="0">
                  <a:pos x="151" y="29"/>
                </a:cxn>
                <a:cxn ang="0">
                  <a:pos x="120" y="0"/>
                </a:cxn>
                <a:cxn ang="0">
                  <a:pos x="89" y="0"/>
                </a:cxn>
                <a:cxn ang="0">
                  <a:pos x="29" y="0"/>
                </a:cxn>
                <a:cxn ang="0">
                  <a:pos x="0" y="0"/>
                </a:cxn>
              </a:cxnLst>
              <a:rect l="0" t="0" r="r" b="b"/>
              <a:pathLst>
                <a:path w="300" h="300">
                  <a:moveTo>
                    <a:pt x="300" y="300"/>
                  </a:moveTo>
                  <a:lnTo>
                    <a:pt x="300" y="271"/>
                  </a:lnTo>
                  <a:lnTo>
                    <a:pt x="300" y="210"/>
                  </a:lnTo>
                  <a:lnTo>
                    <a:pt x="271" y="180"/>
                  </a:lnTo>
                  <a:lnTo>
                    <a:pt x="240" y="120"/>
                  </a:lnTo>
                  <a:lnTo>
                    <a:pt x="211" y="89"/>
                  </a:lnTo>
                  <a:lnTo>
                    <a:pt x="180" y="60"/>
                  </a:lnTo>
                  <a:lnTo>
                    <a:pt x="151" y="29"/>
                  </a:lnTo>
                  <a:lnTo>
                    <a:pt x="120" y="0"/>
                  </a:lnTo>
                  <a:lnTo>
                    <a:pt x="89" y="0"/>
                  </a:lnTo>
                  <a:lnTo>
                    <a:pt x="29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7" name="Line 278"/>
            <p:cNvSpPr>
              <a:spLocks noChangeShapeType="1"/>
            </p:cNvSpPr>
            <p:nvPr/>
          </p:nvSpPr>
          <p:spPr bwMode="auto">
            <a:xfrm flipH="1" flipV="1">
              <a:off x="3832225" y="2451101"/>
              <a:ext cx="9525" cy="190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" name="Line 279"/>
            <p:cNvSpPr>
              <a:spLocks noChangeShapeType="1"/>
            </p:cNvSpPr>
            <p:nvPr/>
          </p:nvSpPr>
          <p:spPr bwMode="auto">
            <a:xfrm flipH="1" flipV="1">
              <a:off x="3898900" y="2632076"/>
              <a:ext cx="19050" cy="285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" name="Line 280"/>
            <p:cNvSpPr>
              <a:spLocks noChangeShapeType="1"/>
            </p:cNvSpPr>
            <p:nvPr/>
          </p:nvSpPr>
          <p:spPr bwMode="auto">
            <a:xfrm flipH="1">
              <a:off x="4090988" y="2298701"/>
              <a:ext cx="1057275" cy="4095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0" name="Line 281"/>
            <p:cNvSpPr>
              <a:spLocks noChangeShapeType="1"/>
            </p:cNvSpPr>
            <p:nvPr/>
          </p:nvSpPr>
          <p:spPr bwMode="auto">
            <a:xfrm flipH="1" flipV="1">
              <a:off x="3917950" y="2660651"/>
              <a:ext cx="9525" cy="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1" name="Line 282"/>
            <p:cNvSpPr>
              <a:spLocks noChangeShapeType="1"/>
            </p:cNvSpPr>
            <p:nvPr/>
          </p:nvSpPr>
          <p:spPr bwMode="auto">
            <a:xfrm flipH="1" flipV="1">
              <a:off x="3957638" y="2670176"/>
              <a:ext cx="133350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2" name="Freeform 283"/>
            <p:cNvSpPr>
              <a:spLocks/>
            </p:cNvSpPr>
            <p:nvPr/>
          </p:nvSpPr>
          <p:spPr bwMode="auto">
            <a:xfrm>
              <a:off x="4090988" y="2136776"/>
              <a:ext cx="1144588" cy="571500"/>
            </a:xfrm>
            <a:custGeom>
              <a:avLst/>
              <a:gdLst/>
              <a:ahLst/>
              <a:cxnLst>
                <a:cxn ang="0">
                  <a:pos x="3334" y="511"/>
                </a:cxn>
                <a:cxn ang="0">
                  <a:pos x="3605" y="0"/>
                </a:cxn>
                <a:cxn ang="0">
                  <a:pos x="301" y="1292"/>
                </a:cxn>
                <a:cxn ang="0">
                  <a:pos x="0" y="1802"/>
                </a:cxn>
              </a:cxnLst>
              <a:rect l="0" t="0" r="r" b="b"/>
              <a:pathLst>
                <a:path w="3605" h="1802">
                  <a:moveTo>
                    <a:pt x="3334" y="511"/>
                  </a:moveTo>
                  <a:lnTo>
                    <a:pt x="3605" y="0"/>
                  </a:lnTo>
                  <a:lnTo>
                    <a:pt x="301" y="1292"/>
                  </a:lnTo>
                  <a:lnTo>
                    <a:pt x="0" y="180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3" name="Freeform 284"/>
            <p:cNvSpPr>
              <a:spLocks/>
            </p:cNvSpPr>
            <p:nvPr/>
          </p:nvSpPr>
          <p:spPr bwMode="auto">
            <a:xfrm>
              <a:off x="4090988" y="1935163"/>
              <a:ext cx="1144588" cy="611188"/>
            </a:xfrm>
            <a:custGeom>
              <a:avLst/>
              <a:gdLst/>
              <a:ahLst/>
              <a:cxnLst>
                <a:cxn ang="0">
                  <a:pos x="3605" y="631"/>
                </a:cxn>
                <a:cxn ang="0">
                  <a:pos x="3334" y="0"/>
                </a:cxn>
                <a:cxn ang="0">
                  <a:pos x="0" y="1262"/>
                </a:cxn>
                <a:cxn ang="0">
                  <a:pos x="301" y="1923"/>
                </a:cxn>
              </a:cxnLst>
              <a:rect l="0" t="0" r="r" b="b"/>
              <a:pathLst>
                <a:path w="3605" h="1923">
                  <a:moveTo>
                    <a:pt x="3605" y="631"/>
                  </a:moveTo>
                  <a:lnTo>
                    <a:pt x="3334" y="0"/>
                  </a:lnTo>
                  <a:lnTo>
                    <a:pt x="0" y="1262"/>
                  </a:lnTo>
                  <a:lnTo>
                    <a:pt x="301" y="192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4" name="Freeform 285"/>
            <p:cNvSpPr>
              <a:spLocks/>
            </p:cNvSpPr>
            <p:nvPr/>
          </p:nvSpPr>
          <p:spPr bwMode="auto">
            <a:xfrm>
              <a:off x="3917950" y="1887538"/>
              <a:ext cx="1230313" cy="449263"/>
            </a:xfrm>
            <a:custGeom>
              <a:avLst/>
              <a:gdLst/>
              <a:ahLst/>
              <a:cxnLst>
                <a:cxn ang="0">
                  <a:pos x="3875" y="151"/>
                </a:cxn>
                <a:cxn ang="0">
                  <a:pos x="3304" y="0"/>
                </a:cxn>
                <a:cxn ang="0">
                  <a:pos x="0" y="1262"/>
                </a:cxn>
                <a:cxn ang="0">
                  <a:pos x="541" y="1413"/>
                </a:cxn>
              </a:cxnLst>
              <a:rect l="0" t="0" r="r" b="b"/>
              <a:pathLst>
                <a:path w="3875" h="1413">
                  <a:moveTo>
                    <a:pt x="3875" y="151"/>
                  </a:moveTo>
                  <a:lnTo>
                    <a:pt x="3304" y="0"/>
                  </a:lnTo>
                  <a:lnTo>
                    <a:pt x="0" y="1262"/>
                  </a:lnTo>
                  <a:lnTo>
                    <a:pt x="541" y="141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5" name="Line 286"/>
            <p:cNvSpPr>
              <a:spLocks noChangeShapeType="1"/>
            </p:cNvSpPr>
            <p:nvPr/>
          </p:nvSpPr>
          <p:spPr bwMode="auto">
            <a:xfrm flipV="1">
              <a:off x="3832225" y="2289176"/>
              <a:ext cx="85725" cy="1619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6" name="Line 287"/>
            <p:cNvSpPr>
              <a:spLocks noChangeShapeType="1"/>
            </p:cNvSpPr>
            <p:nvPr/>
          </p:nvSpPr>
          <p:spPr bwMode="auto">
            <a:xfrm>
              <a:off x="1228725" y="3652838"/>
              <a:ext cx="1588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7" name="Line 288"/>
            <p:cNvSpPr>
              <a:spLocks noChangeShapeType="1"/>
            </p:cNvSpPr>
            <p:nvPr/>
          </p:nvSpPr>
          <p:spPr bwMode="auto">
            <a:xfrm flipV="1">
              <a:off x="5224463" y="2039938"/>
              <a:ext cx="211138" cy="777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8" name="Line 289"/>
            <p:cNvSpPr>
              <a:spLocks noChangeShapeType="1"/>
            </p:cNvSpPr>
            <p:nvPr/>
          </p:nvSpPr>
          <p:spPr bwMode="auto">
            <a:xfrm flipV="1">
              <a:off x="5157788" y="1878013"/>
              <a:ext cx="220663" cy="873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9" name="Freeform 295"/>
            <p:cNvSpPr>
              <a:spLocks/>
            </p:cNvSpPr>
            <p:nvPr/>
          </p:nvSpPr>
          <p:spPr bwMode="auto">
            <a:xfrm>
              <a:off x="5626100" y="1916113"/>
              <a:ext cx="104775" cy="153988"/>
            </a:xfrm>
            <a:custGeom>
              <a:avLst/>
              <a:gdLst/>
              <a:ahLst/>
              <a:cxnLst>
                <a:cxn ang="0">
                  <a:pos x="330" y="481"/>
                </a:cxn>
                <a:cxn ang="0">
                  <a:pos x="150" y="270"/>
                </a:cxn>
                <a:cxn ang="0">
                  <a:pos x="0" y="0"/>
                </a:cxn>
              </a:cxnLst>
              <a:rect l="0" t="0" r="r" b="b"/>
              <a:pathLst>
                <a:path w="330" h="481">
                  <a:moveTo>
                    <a:pt x="330" y="481"/>
                  </a:moveTo>
                  <a:lnTo>
                    <a:pt x="150" y="27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0" name="Freeform 296"/>
            <p:cNvSpPr>
              <a:spLocks/>
            </p:cNvSpPr>
            <p:nvPr/>
          </p:nvSpPr>
          <p:spPr bwMode="auto">
            <a:xfrm>
              <a:off x="6216650" y="1878013"/>
              <a:ext cx="76200" cy="192088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239" y="120"/>
                </a:cxn>
                <a:cxn ang="0">
                  <a:pos x="0" y="601"/>
                </a:cxn>
                <a:cxn ang="0">
                  <a:pos x="90" y="0"/>
                </a:cxn>
              </a:cxnLst>
              <a:rect l="0" t="0" r="r" b="b"/>
              <a:pathLst>
                <a:path w="239" h="601">
                  <a:moveTo>
                    <a:pt x="90" y="0"/>
                  </a:moveTo>
                  <a:lnTo>
                    <a:pt x="239" y="120"/>
                  </a:lnTo>
                  <a:lnTo>
                    <a:pt x="0" y="601"/>
                  </a:lnTo>
                  <a:lnTo>
                    <a:pt x="90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1" name="Freeform 297"/>
            <p:cNvSpPr>
              <a:spLocks/>
            </p:cNvSpPr>
            <p:nvPr/>
          </p:nvSpPr>
          <p:spPr bwMode="auto">
            <a:xfrm>
              <a:off x="5578475" y="1325563"/>
              <a:ext cx="695325" cy="571500"/>
            </a:xfrm>
            <a:custGeom>
              <a:avLst/>
              <a:gdLst/>
              <a:ahLst/>
              <a:cxnLst>
                <a:cxn ang="0">
                  <a:pos x="2193" y="1803"/>
                </a:cxn>
                <a:cxn ang="0">
                  <a:pos x="2193" y="1442"/>
                </a:cxn>
                <a:cxn ang="0">
                  <a:pos x="2104" y="1082"/>
                </a:cxn>
                <a:cxn ang="0">
                  <a:pos x="1954" y="752"/>
                </a:cxn>
                <a:cxn ang="0">
                  <a:pos x="1743" y="481"/>
                </a:cxn>
                <a:cxn ang="0">
                  <a:pos x="1503" y="239"/>
                </a:cxn>
                <a:cxn ang="0">
                  <a:pos x="1233" y="89"/>
                </a:cxn>
                <a:cxn ang="0">
                  <a:pos x="932" y="0"/>
                </a:cxn>
                <a:cxn ang="0">
                  <a:pos x="662" y="29"/>
                </a:cxn>
                <a:cxn ang="0">
                  <a:pos x="421" y="149"/>
                </a:cxn>
                <a:cxn ang="0">
                  <a:pos x="211" y="330"/>
                </a:cxn>
                <a:cxn ang="0">
                  <a:pos x="61" y="601"/>
                </a:cxn>
                <a:cxn ang="0">
                  <a:pos x="0" y="931"/>
                </a:cxn>
                <a:cxn ang="0">
                  <a:pos x="0" y="1291"/>
                </a:cxn>
                <a:cxn ang="0">
                  <a:pos x="61" y="1622"/>
                </a:cxn>
              </a:cxnLst>
              <a:rect l="0" t="0" r="r" b="b"/>
              <a:pathLst>
                <a:path w="2193" h="1803">
                  <a:moveTo>
                    <a:pt x="2193" y="1803"/>
                  </a:moveTo>
                  <a:lnTo>
                    <a:pt x="2193" y="1442"/>
                  </a:lnTo>
                  <a:lnTo>
                    <a:pt x="2104" y="1082"/>
                  </a:lnTo>
                  <a:lnTo>
                    <a:pt x="1954" y="752"/>
                  </a:lnTo>
                  <a:lnTo>
                    <a:pt x="1743" y="481"/>
                  </a:lnTo>
                  <a:lnTo>
                    <a:pt x="1503" y="239"/>
                  </a:lnTo>
                  <a:lnTo>
                    <a:pt x="1233" y="89"/>
                  </a:lnTo>
                  <a:lnTo>
                    <a:pt x="932" y="0"/>
                  </a:lnTo>
                  <a:lnTo>
                    <a:pt x="662" y="29"/>
                  </a:lnTo>
                  <a:lnTo>
                    <a:pt x="421" y="149"/>
                  </a:lnTo>
                  <a:lnTo>
                    <a:pt x="211" y="330"/>
                  </a:lnTo>
                  <a:lnTo>
                    <a:pt x="61" y="601"/>
                  </a:lnTo>
                  <a:lnTo>
                    <a:pt x="0" y="931"/>
                  </a:lnTo>
                  <a:lnTo>
                    <a:pt x="0" y="1291"/>
                  </a:lnTo>
                  <a:lnTo>
                    <a:pt x="61" y="162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2" name="Line 298"/>
            <p:cNvSpPr>
              <a:spLocks noChangeShapeType="1"/>
            </p:cNvSpPr>
            <p:nvPr/>
          </p:nvSpPr>
          <p:spPr bwMode="auto">
            <a:xfrm flipV="1">
              <a:off x="5464175" y="1658938"/>
              <a:ext cx="723900" cy="2762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3" name="Line 313"/>
            <p:cNvSpPr>
              <a:spLocks noChangeShapeType="1"/>
            </p:cNvSpPr>
            <p:nvPr/>
          </p:nvSpPr>
          <p:spPr bwMode="auto">
            <a:xfrm flipH="1" flipV="1">
              <a:off x="6618288" y="3690938"/>
              <a:ext cx="1173163" cy="5921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4" name="Line 314"/>
            <p:cNvSpPr>
              <a:spLocks noChangeShapeType="1"/>
            </p:cNvSpPr>
            <p:nvPr/>
          </p:nvSpPr>
          <p:spPr bwMode="auto">
            <a:xfrm>
              <a:off x="5176838" y="5027613"/>
              <a:ext cx="1174750" cy="5905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5" name="Line 315"/>
            <p:cNvSpPr>
              <a:spLocks noChangeShapeType="1"/>
            </p:cNvSpPr>
            <p:nvPr/>
          </p:nvSpPr>
          <p:spPr bwMode="auto">
            <a:xfrm flipV="1">
              <a:off x="6351588" y="5351463"/>
              <a:ext cx="1439863" cy="2667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6" name="Line 316"/>
            <p:cNvSpPr>
              <a:spLocks noChangeShapeType="1"/>
            </p:cNvSpPr>
            <p:nvPr/>
          </p:nvSpPr>
          <p:spPr bwMode="auto">
            <a:xfrm flipV="1">
              <a:off x="6351588" y="4549776"/>
              <a:ext cx="1588" cy="10683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7" name="Line 317"/>
            <p:cNvSpPr>
              <a:spLocks noChangeShapeType="1"/>
            </p:cNvSpPr>
            <p:nvPr/>
          </p:nvSpPr>
          <p:spPr bwMode="auto">
            <a:xfrm>
              <a:off x="5176838" y="3949701"/>
              <a:ext cx="1588" cy="10779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8" name="Line 318"/>
            <p:cNvSpPr>
              <a:spLocks noChangeShapeType="1"/>
            </p:cNvSpPr>
            <p:nvPr/>
          </p:nvSpPr>
          <p:spPr bwMode="auto">
            <a:xfrm flipH="1" flipV="1">
              <a:off x="5176838" y="3949701"/>
              <a:ext cx="1174750" cy="6000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" name="Line 319"/>
            <p:cNvSpPr>
              <a:spLocks noChangeShapeType="1"/>
            </p:cNvSpPr>
            <p:nvPr/>
          </p:nvSpPr>
          <p:spPr bwMode="auto">
            <a:xfrm flipH="1">
              <a:off x="5176838" y="3690938"/>
              <a:ext cx="1441450" cy="2587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0" name="Line 320"/>
            <p:cNvSpPr>
              <a:spLocks noChangeShapeType="1"/>
            </p:cNvSpPr>
            <p:nvPr/>
          </p:nvSpPr>
          <p:spPr bwMode="auto">
            <a:xfrm flipV="1">
              <a:off x="7791450" y="4283076"/>
              <a:ext cx="1588" cy="10683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1" name="Line 321"/>
            <p:cNvSpPr>
              <a:spLocks noChangeShapeType="1"/>
            </p:cNvSpPr>
            <p:nvPr/>
          </p:nvSpPr>
          <p:spPr bwMode="auto">
            <a:xfrm flipH="1">
              <a:off x="6351588" y="4283076"/>
              <a:ext cx="1439863" cy="2667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2" name="Line 323"/>
            <p:cNvSpPr>
              <a:spLocks noChangeShapeType="1"/>
            </p:cNvSpPr>
            <p:nvPr/>
          </p:nvSpPr>
          <p:spPr bwMode="auto">
            <a:xfrm>
              <a:off x="5100638" y="3833813"/>
              <a:ext cx="76200" cy="1158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3" name="Line 324"/>
            <p:cNvSpPr>
              <a:spLocks noChangeShapeType="1"/>
            </p:cNvSpPr>
            <p:nvPr/>
          </p:nvSpPr>
          <p:spPr bwMode="auto">
            <a:xfrm>
              <a:off x="4986338" y="3671888"/>
              <a:ext cx="76200" cy="1143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4" name="Line 325"/>
            <p:cNvSpPr>
              <a:spLocks noChangeShapeType="1"/>
            </p:cNvSpPr>
            <p:nvPr/>
          </p:nvSpPr>
          <p:spPr bwMode="auto">
            <a:xfrm>
              <a:off x="4872038" y="3519488"/>
              <a:ext cx="76200" cy="1047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" name="Line 326"/>
            <p:cNvSpPr>
              <a:spLocks noChangeShapeType="1"/>
            </p:cNvSpPr>
            <p:nvPr/>
          </p:nvSpPr>
          <p:spPr bwMode="auto">
            <a:xfrm>
              <a:off x="4757738" y="3357563"/>
              <a:ext cx="76200" cy="1047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6" name="Line 327"/>
            <p:cNvSpPr>
              <a:spLocks noChangeShapeType="1"/>
            </p:cNvSpPr>
            <p:nvPr/>
          </p:nvSpPr>
          <p:spPr bwMode="auto">
            <a:xfrm>
              <a:off x="4643438" y="3195638"/>
              <a:ext cx="76200" cy="1047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7" name="Line 328"/>
            <p:cNvSpPr>
              <a:spLocks noChangeShapeType="1"/>
            </p:cNvSpPr>
            <p:nvPr/>
          </p:nvSpPr>
          <p:spPr bwMode="auto">
            <a:xfrm>
              <a:off x="4529138" y="3033713"/>
              <a:ext cx="76200" cy="1047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8" name="Line 329"/>
            <p:cNvSpPr>
              <a:spLocks noChangeShapeType="1"/>
            </p:cNvSpPr>
            <p:nvPr/>
          </p:nvSpPr>
          <p:spPr bwMode="auto">
            <a:xfrm>
              <a:off x="4414838" y="2871788"/>
              <a:ext cx="76200" cy="1127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" name="Line 330"/>
            <p:cNvSpPr>
              <a:spLocks noChangeShapeType="1"/>
            </p:cNvSpPr>
            <p:nvPr/>
          </p:nvSpPr>
          <p:spPr bwMode="auto">
            <a:xfrm>
              <a:off x="4300538" y="2717801"/>
              <a:ext cx="76200" cy="1047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" name="Line 331"/>
            <p:cNvSpPr>
              <a:spLocks noChangeShapeType="1"/>
            </p:cNvSpPr>
            <p:nvPr/>
          </p:nvSpPr>
          <p:spPr bwMode="auto">
            <a:xfrm>
              <a:off x="4186238" y="2546351"/>
              <a:ext cx="76200" cy="1143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1" name="Line 332"/>
            <p:cNvSpPr>
              <a:spLocks noChangeShapeType="1"/>
            </p:cNvSpPr>
            <p:nvPr/>
          </p:nvSpPr>
          <p:spPr bwMode="auto">
            <a:xfrm>
              <a:off x="6570663" y="3633788"/>
              <a:ext cx="47625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2" name="Line 333"/>
            <p:cNvSpPr>
              <a:spLocks noChangeShapeType="1"/>
            </p:cNvSpPr>
            <p:nvPr/>
          </p:nvSpPr>
          <p:spPr bwMode="auto">
            <a:xfrm>
              <a:off x="6445250" y="3490913"/>
              <a:ext cx="87313" cy="952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3" name="Line 334"/>
            <p:cNvSpPr>
              <a:spLocks noChangeShapeType="1"/>
            </p:cNvSpPr>
            <p:nvPr/>
          </p:nvSpPr>
          <p:spPr bwMode="auto">
            <a:xfrm>
              <a:off x="6321425" y="3348038"/>
              <a:ext cx="85725" cy="952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4" name="Line 335"/>
            <p:cNvSpPr>
              <a:spLocks noChangeShapeType="1"/>
            </p:cNvSpPr>
            <p:nvPr/>
          </p:nvSpPr>
          <p:spPr bwMode="auto">
            <a:xfrm>
              <a:off x="6197600" y="3214688"/>
              <a:ext cx="85725" cy="952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5" name="Line 336"/>
            <p:cNvSpPr>
              <a:spLocks noChangeShapeType="1"/>
            </p:cNvSpPr>
            <p:nvPr/>
          </p:nvSpPr>
          <p:spPr bwMode="auto">
            <a:xfrm>
              <a:off x="6073775" y="3071813"/>
              <a:ext cx="76200" cy="952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6" name="Line 337"/>
            <p:cNvSpPr>
              <a:spLocks noChangeShapeType="1"/>
            </p:cNvSpPr>
            <p:nvPr/>
          </p:nvSpPr>
          <p:spPr bwMode="auto">
            <a:xfrm>
              <a:off x="5949950" y="2936876"/>
              <a:ext cx="76200" cy="968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7" name="Line 338"/>
            <p:cNvSpPr>
              <a:spLocks noChangeShapeType="1"/>
            </p:cNvSpPr>
            <p:nvPr/>
          </p:nvSpPr>
          <p:spPr bwMode="auto">
            <a:xfrm>
              <a:off x="5826125" y="2794001"/>
              <a:ext cx="76200" cy="952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8" name="Line 339"/>
            <p:cNvSpPr>
              <a:spLocks noChangeShapeType="1"/>
            </p:cNvSpPr>
            <p:nvPr/>
          </p:nvSpPr>
          <p:spPr bwMode="auto">
            <a:xfrm>
              <a:off x="5702300" y="2660651"/>
              <a:ext cx="76200" cy="857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" name="Line 340"/>
            <p:cNvSpPr>
              <a:spLocks noChangeShapeType="1"/>
            </p:cNvSpPr>
            <p:nvPr/>
          </p:nvSpPr>
          <p:spPr bwMode="auto">
            <a:xfrm>
              <a:off x="5578475" y="2517776"/>
              <a:ext cx="76200" cy="952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" name="Line 341"/>
            <p:cNvSpPr>
              <a:spLocks noChangeShapeType="1"/>
            </p:cNvSpPr>
            <p:nvPr/>
          </p:nvSpPr>
          <p:spPr bwMode="auto">
            <a:xfrm>
              <a:off x="5454650" y="2384426"/>
              <a:ext cx="76200" cy="857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" name="Line 342"/>
            <p:cNvSpPr>
              <a:spLocks noChangeShapeType="1"/>
            </p:cNvSpPr>
            <p:nvPr/>
          </p:nvSpPr>
          <p:spPr bwMode="auto">
            <a:xfrm>
              <a:off x="5330825" y="2241551"/>
              <a:ext cx="74613" cy="952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2" name="Line 343"/>
            <p:cNvSpPr>
              <a:spLocks noChangeShapeType="1"/>
            </p:cNvSpPr>
            <p:nvPr/>
          </p:nvSpPr>
          <p:spPr bwMode="auto">
            <a:xfrm>
              <a:off x="5235575" y="2136776"/>
              <a:ext cx="46038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" name="Line 344"/>
            <p:cNvSpPr>
              <a:spLocks noChangeShapeType="1"/>
            </p:cNvSpPr>
            <p:nvPr/>
          </p:nvSpPr>
          <p:spPr bwMode="auto">
            <a:xfrm>
              <a:off x="5949950" y="3643313"/>
              <a:ext cx="66675" cy="1143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" name="Line 345"/>
            <p:cNvSpPr>
              <a:spLocks noChangeShapeType="1"/>
            </p:cNvSpPr>
            <p:nvPr/>
          </p:nvSpPr>
          <p:spPr bwMode="auto">
            <a:xfrm>
              <a:off x="5845175" y="3471863"/>
              <a:ext cx="66675" cy="1143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5" name="Line 346"/>
            <p:cNvSpPr>
              <a:spLocks noChangeShapeType="1"/>
            </p:cNvSpPr>
            <p:nvPr/>
          </p:nvSpPr>
          <p:spPr bwMode="auto">
            <a:xfrm>
              <a:off x="5740400" y="3300413"/>
              <a:ext cx="66675" cy="1143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6" name="Line 347"/>
            <p:cNvSpPr>
              <a:spLocks noChangeShapeType="1"/>
            </p:cNvSpPr>
            <p:nvPr/>
          </p:nvSpPr>
          <p:spPr bwMode="auto">
            <a:xfrm>
              <a:off x="5635625" y="3128963"/>
              <a:ext cx="76200" cy="1143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7" name="Line 348"/>
            <p:cNvSpPr>
              <a:spLocks noChangeShapeType="1"/>
            </p:cNvSpPr>
            <p:nvPr/>
          </p:nvSpPr>
          <p:spPr bwMode="auto">
            <a:xfrm>
              <a:off x="5540375" y="2957513"/>
              <a:ext cx="66675" cy="1143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8" name="Line 349"/>
            <p:cNvSpPr>
              <a:spLocks noChangeShapeType="1"/>
            </p:cNvSpPr>
            <p:nvPr/>
          </p:nvSpPr>
          <p:spPr bwMode="auto">
            <a:xfrm>
              <a:off x="5435600" y="2784476"/>
              <a:ext cx="66675" cy="1143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" name="Line 350"/>
            <p:cNvSpPr>
              <a:spLocks noChangeShapeType="1"/>
            </p:cNvSpPr>
            <p:nvPr/>
          </p:nvSpPr>
          <p:spPr bwMode="auto">
            <a:xfrm>
              <a:off x="5330825" y="2603501"/>
              <a:ext cx="66675" cy="1238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0" name="Line 351"/>
            <p:cNvSpPr>
              <a:spLocks noChangeShapeType="1"/>
            </p:cNvSpPr>
            <p:nvPr/>
          </p:nvSpPr>
          <p:spPr bwMode="auto">
            <a:xfrm>
              <a:off x="5224463" y="2432051"/>
              <a:ext cx="68263" cy="1143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1" name="Freeform 352"/>
            <p:cNvSpPr>
              <a:spLocks/>
            </p:cNvSpPr>
            <p:nvPr/>
          </p:nvSpPr>
          <p:spPr bwMode="auto">
            <a:xfrm>
              <a:off x="5148263" y="2298701"/>
              <a:ext cx="38100" cy="76200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0" y="0"/>
                </a:cxn>
                <a:cxn ang="0">
                  <a:pos x="120" y="240"/>
                </a:cxn>
              </a:cxnLst>
              <a:rect l="0" t="0" r="r" b="b"/>
              <a:pathLst>
                <a:path w="120" h="240">
                  <a:moveTo>
                    <a:pt x="0" y="29"/>
                  </a:moveTo>
                  <a:lnTo>
                    <a:pt x="0" y="0"/>
                  </a:lnTo>
                  <a:lnTo>
                    <a:pt x="120" y="24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2" name="Line 353"/>
            <p:cNvSpPr>
              <a:spLocks noChangeShapeType="1"/>
            </p:cNvSpPr>
            <p:nvPr/>
          </p:nvSpPr>
          <p:spPr bwMode="auto">
            <a:xfrm>
              <a:off x="5129213" y="4932363"/>
              <a:ext cx="47625" cy="952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3" name="Line 354"/>
            <p:cNvSpPr>
              <a:spLocks noChangeShapeType="1"/>
            </p:cNvSpPr>
            <p:nvPr/>
          </p:nvSpPr>
          <p:spPr bwMode="auto">
            <a:xfrm>
              <a:off x="5043488" y="4740276"/>
              <a:ext cx="57150" cy="1254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4" name="Line 355"/>
            <p:cNvSpPr>
              <a:spLocks noChangeShapeType="1"/>
            </p:cNvSpPr>
            <p:nvPr/>
          </p:nvSpPr>
          <p:spPr bwMode="auto">
            <a:xfrm>
              <a:off x="4957763" y="4559301"/>
              <a:ext cx="57150" cy="1238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5" name="Line 356"/>
            <p:cNvSpPr>
              <a:spLocks noChangeShapeType="1"/>
            </p:cNvSpPr>
            <p:nvPr/>
          </p:nvSpPr>
          <p:spPr bwMode="auto">
            <a:xfrm>
              <a:off x="4872038" y="4368801"/>
              <a:ext cx="57150" cy="1238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6" name="Line 357"/>
            <p:cNvSpPr>
              <a:spLocks noChangeShapeType="1"/>
            </p:cNvSpPr>
            <p:nvPr/>
          </p:nvSpPr>
          <p:spPr bwMode="auto">
            <a:xfrm>
              <a:off x="4776788" y="4178301"/>
              <a:ext cx="66675" cy="1238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7" name="Line 358"/>
            <p:cNvSpPr>
              <a:spLocks noChangeShapeType="1"/>
            </p:cNvSpPr>
            <p:nvPr/>
          </p:nvSpPr>
          <p:spPr bwMode="auto">
            <a:xfrm>
              <a:off x="4691063" y="3987801"/>
              <a:ext cx="57150" cy="1333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8" name="Line 359"/>
            <p:cNvSpPr>
              <a:spLocks noChangeShapeType="1"/>
            </p:cNvSpPr>
            <p:nvPr/>
          </p:nvSpPr>
          <p:spPr bwMode="auto">
            <a:xfrm>
              <a:off x="4605338" y="3805238"/>
              <a:ext cx="57150" cy="1238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9" name="Line 360"/>
            <p:cNvSpPr>
              <a:spLocks noChangeShapeType="1"/>
            </p:cNvSpPr>
            <p:nvPr/>
          </p:nvSpPr>
          <p:spPr bwMode="auto">
            <a:xfrm>
              <a:off x="4519613" y="3614738"/>
              <a:ext cx="57150" cy="1238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" name="Line 361"/>
            <p:cNvSpPr>
              <a:spLocks noChangeShapeType="1"/>
            </p:cNvSpPr>
            <p:nvPr/>
          </p:nvSpPr>
          <p:spPr bwMode="auto">
            <a:xfrm>
              <a:off x="4433888" y="3424238"/>
              <a:ext cx="57150" cy="1238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1" name="Line 362"/>
            <p:cNvSpPr>
              <a:spLocks noChangeShapeType="1"/>
            </p:cNvSpPr>
            <p:nvPr/>
          </p:nvSpPr>
          <p:spPr bwMode="auto">
            <a:xfrm>
              <a:off x="4338638" y="3243263"/>
              <a:ext cx="66675" cy="1238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2" name="Line 363"/>
            <p:cNvSpPr>
              <a:spLocks noChangeShapeType="1"/>
            </p:cNvSpPr>
            <p:nvPr/>
          </p:nvSpPr>
          <p:spPr bwMode="auto">
            <a:xfrm>
              <a:off x="4252913" y="3052763"/>
              <a:ext cx="57150" cy="1238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3" name="Line 364"/>
            <p:cNvSpPr>
              <a:spLocks noChangeShapeType="1"/>
            </p:cNvSpPr>
            <p:nvPr/>
          </p:nvSpPr>
          <p:spPr bwMode="auto">
            <a:xfrm>
              <a:off x="4167188" y="2860676"/>
              <a:ext cx="57150" cy="1238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4" name="Line 365"/>
            <p:cNvSpPr>
              <a:spLocks noChangeShapeType="1"/>
            </p:cNvSpPr>
            <p:nvPr/>
          </p:nvSpPr>
          <p:spPr bwMode="auto">
            <a:xfrm>
              <a:off x="4090988" y="2708276"/>
              <a:ext cx="47625" cy="952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5" name="Freeform 371"/>
            <p:cNvSpPr>
              <a:spLocks/>
            </p:cNvSpPr>
            <p:nvPr/>
          </p:nvSpPr>
          <p:spPr bwMode="auto">
            <a:xfrm>
              <a:off x="6503988" y="1420813"/>
              <a:ext cx="304800" cy="114300"/>
            </a:xfrm>
            <a:custGeom>
              <a:avLst/>
              <a:gdLst/>
              <a:ahLst/>
              <a:cxnLst>
                <a:cxn ang="0">
                  <a:pos x="961" y="0"/>
                </a:cxn>
                <a:cxn ang="0">
                  <a:pos x="330" y="361"/>
                </a:cxn>
                <a:cxn ang="0">
                  <a:pos x="0" y="270"/>
                </a:cxn>
                <a:cxn ang="0">
                  <a:pos x="961" y="0"/>
                </a:cxn>
              </a:cxnLst>
              <a:rect l="0" t="0" r="r" b="b"/>
              <a:pathLst>
                <a:path w="961" h="361">
                  <a:moveTo>
                    <a:pt x="961" y="0"/>
                  </a:moveTo>
                  <a:lnTo>
                    <a:pt x="330" y="361"/>
                  </a:lnTo>
                  <a:lnTo>
                    <a:pt x="0" y="270"/>
                  </a:lnTo>
                  <a:lnTo>
                    <a:pt x="961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6" name="Line 372"/>
            <p:cNvSpPr>
              <a:spLocks noChangeShapeType="1"/>
            </p:cNvSpPr>
            <p:nvPr/>
          </p:nvSpPr>
          <p:spPr bwMode="auto">
            <a:xfrm flipV="1">
              <a:off x="6264275" y="1516063"/>
              <a:ext cx="296863" cy="1143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7" name="Rectangle 375"/>
            <p:cNvSpPr>
              <a:spLocks noChangeArrowheads="1"/>
            </p:cNvSpPr>
            <p:nvPr/>
          </p:nvSpPr>
          <p:spPr bwMode="auto">
            <a:xfrm>
              <a:off x="7202488" y="1111251"/>
              <a:ext cx="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8" name="Rectangle 384"/>
            <p:cNvSpPr>
              <a:spLocks noChangeArrowheads="1"/>
            </p:cNvSpPr>
            <p:nvPr/>
          </p:nvSpPr>
          <p:spPr bwMode="auto">
            <a:xfrm>
              <a:off x="7464425" y="1057276"/>
              <a:ext cx="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9" name="Rectangle 387"/>
            <p:cNvSpPr>
              <a:spLocks noChangeArrowheads="1"/>
            </p:cNvSpPr>
            <p:nvPr/>
          </p:nvSpPr>
          <p:spPr bwMode="auto">
            <a:xfrm>
              <a:off x="2784475" y="1744663"/>
              <a:ext cx="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0" name="Rectangle 396"/>
            <p:cNvSpPr>
              <a:spLocks noChangeArrowheads="1"/>
            </p:cNvSpPr>
            <p:nvPr/>
          </p:nvSpPr>
          <p:spPr bwMode="auto">
            <a:xfrm>
              <a:off x="5545138" y="1147763"/>
              <a:ext cx="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1" name="Rectangle 397"/>
            <p:cNvSpPr>
              <a:spLocks noChangeArrowheads="1"/>
            </p:cNvSpPr>
            <p:nvPr/>
          </p:nvSpPr>
          <p:spPr bwMode="auto">
            <a:xfrm>
              <a:off x="5799138" y="1147763"/>
              <a:ext cx="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wrench</a:t>
            </a:r>
          </a:p>
          <a:p>
            <a:pPr lvl="1"/>
            <a:r>
              <a:rPr lang="en-US" dirty="0" smtClean="0"/>
              <a:t>a force / torque state</a:t>
            </a:r>
          </a:p>
          <a:p>
            <a:pPr lvl="1"/>
            <a:r>
              <a:rPr lang="en-US" dirty="0" smtClean="0"/>
              <a:t>can always be represented as a force along a line in space, coupled with a  torque about that 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9544-12ED-444B-B566-2D2D2B39C22A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727" name="TextBox 726"/>
          <p:cNvSpPr txBox="1"/>
          <p:nvPr/>
        </p:nvSpPr>
        <p:spPr>
          <a:xfrm>
            <a:off x="5812560" y="3307859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{</a:t>
            </a:r>
            <a:r>
              <a:rPr lang="en-US" sz="2000" b="1" dirty="0" err="1" smtClean="0"/>
              <a:t>S</a:t>
            </a:r>
            <a:r>
              <a:rPr lang="en-US" sz="2000" baseline="-25000" dirty="0" err="1" smtClean="0"/>
              <a:t>f</a:t>
            </a:r>
            <a:r>
              <a:rPr lang="en-US" sz="2000" dirty="0" smtClean="0"/>
              <a:t> ; </a:t>
            </a:r>
            <a:r>
              <a:rPr lang="en-US" sz="2000" b="1" dirty="0" smtClean="0"/>
              <a:t>S</a:t>
            </a:r>
            <a:r>
              <a:rPr lang="en-US" sz="2000" baseline="-25000" dirty="0" smtClean="0"/>
              <a:t>f_0L</a:t>
            </a:r>
            <a:r>
              <a:rPr lang="en-US" sz="2000" dirty="0" smtClean="0"/>
              <a:t>}</a:t>
            </a:r>
            <a:endParaRPr lang="en-US" sz="2000" dirty="0"/>
          </a:p>
        </p:txBody>
      </p:sp>
      <p:sp>
        <p:nvSpPr>
          <p:cNvPr id="728" name="TextBox 727"/>
          <p:cNvSpPr txBox="1"/>
          <p:nvPr/>
        </p:nvSpPr>
        <p:spPr>
          <a:xfrm>
            <a:off x="5485660" y="2937582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ym typeface="Symbol"/>
              </a:rPr>
              <a:t>f</a:t>
            </a:r>
            <a:endParaRPr lang="en-US" sz="2000" baseline="-25000" dirty="0"/>
          </a:p>
        </p:txBody>
      </p:sp>
      <p:sp>
        <p:nvSpPr>
          <p:cNvPr id="729" name="TextBox 728"/>
          <p:cNvSpPr txBox="1"/>
          <p:nvPr/>
        </p:nvSpPr>
        <p:spPr>
          <a:xfrm>
            <a:off x="4724400" y="297180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ym typeface="Symbol"/>
              </a:rPr>
              <a:t>h</a:t>
            </a:r>
            <a:r>
              <a:rPr lang="en-US" sz="2000" baseline="-25000" dirty="0" err="1" smtClean="0">
                <a:sym typeface="Symbol"/>
              </a:rPr>
              <a:t>f</a:t>
            </a:r>
            <a:endParaRPr lang="en-US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80753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When a body is in contact with the environment,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twists of freedom are the still achievable motions</a:t>
            </a:r>
          </a:p>
          <a:p>
            <a:pPr marL="457200" lvl="1" indent="0">
              <a:spcBef>
                <a:spcPts val="1200"/>
              </a:spcBef>
              <a:buNone/>
            </a:pPr>
            <a:r>
              <a:rPr lang="en-US" dirty="0"/>
              <a:t>	</a:t>
            </a:r>
            <a:r>
              <a:rPr lang="en-US" baseline="-25000" dirty="0"/>
              <a:t>0</a:t>
            </a:r>
            <a:r>
              <a:rPr lang="en-US" dirty="0">
                <a:sym typeface="Symbol"/>
              </a:rPr>
              <a:t></a:t>
            </a:r>
            <a:r>
              <a:rPr lang="en-US" baseline="-25000" dirty="0">
                <a:sym typeface="Symbol"/>
              </a:rPr>
              <a:t>1</a:t>
            </a:r>
            <a:r>
              <a:rPr lang="en-US" dirty="0"/>
              <a:t> {</a:t>
            </a:r>
            <a:r>
              <a:rPr lang="en-US" baseline="30000" dirty="0"/>
              <a:t>0</a:t>
            </a:r>
            <a:r>
              <a:rPr lang="en-US" b="1" dirty="0"/>
              <a:t>S</a:t>
            </a:r>
            <a:r>
              <a:rPr lang="en-US" baseline="30000" dirty="0"/>
              <a:t>1</a:t>
            </a:r>
            <a:r>
              <a:rPr lang="en-US" dirty="0"/>
              <a:t> ; </a:t>
            </a:r>
            <a:r>
              <a:rPr lang="en-US" baseline="30000" dirty="0"/>
              <a:t>0</a:t>
            </a:r>
            <a:r>
              <a:rPr lang="en-US" b="1" dirty="0"/>
              <a:t>S</a:t>
            </a:r>
            <a:r>
              <a:rPr lang="en-US" baseline="30000" dirty="0"/>
              <a:t>1</a:t>
            </a:r>
            <a:r>
              <a:rPr lang="en-US" baseline="-25000" dirty="0"/>
              <a:t>0L</a:t>
            </a:r>
            <a:r>
              <a:rPr lang="en-US" dirty="0"/>
              <a:t>+ </a:t>
            </a:r>
            <a:r>
              <a:rPr lang="en-US" baseline="-25000" dirty="0"/>
              <a:t>0</a:t>
            </a:r>
            <a:r>
              <a:rPr lang="en-US" dirty="0"/>
              <a:t>h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en-US" baseline="30000" dirty="0"/>
              <a:t>0</a:t>
            </a:r>
            <a:r>
              <a:rPr lang="en-US" b="1" dirty="0"/>
              <a:t>S</a:t>
            </a:r>
            <a:r>
              <a:rPr lang="en-US" baseline="30000" dirty="0"/>
              <a:t>1</a:t>
            </a:r>
            <a:r>
              <a:rPr lang="en-US" dirty="0"/>
              <a:t>}	   twist of freedom</a:t>
            </a:r>
          </a:p>
          <a:p>
            <a:pPr lvl="1">
              <a:spcBef>
                <a:spcPts val="1800"/>
              </a:spcBef>
            </a:pPr>
            <a:r>
              <a:rPr lang="en-US" dirty="0" smtClean="0"/>
              <a:t>wrenches  of constraint are the contact force and torque that will generate no motion of the body</a:t>
            </a:r>
          </a:p>
          <a:p>
            <a:pPr marL="457200" lvl="1" indent="0" algn="ctr">
              <a:spcBef>
                <a:spcPts val="1200"/>
              </a:spcBef>
              <a:buNone/>
            </a:pPr>
            <a:r>
              <a:rPr lang="en-US" dirty="0"/>
              <a:t>f {</a:t>
            </a:r>
            <a:r>
              <a:rPr lang="en-US" b="1" dirty="0" err="1"/>
              <a:t>S</a:t>
            </a:r>
            <a:r>
              <a:rPr lang="en-US" baseline="-25000" dirty="0" err="1"/>
              <a:t>f</a:t>
            </a:r>
            <a:r>
              <a:rPr lang="en-US" dirty="0"/>
              <a:t> ; </a:t>
            </a:r>
            <a:r>
              <a:rPr lang="en-US" b="1" dirty="0"/>
              <a:t>S</a:t>
            </a:r>
            <a:r>
              <a:rPr lang="en-US" baseline="-25000" dirty="0"/>
              <a:t>f_0L</a:t>
            </a:r>
            <a:r>
              <a:rPr lang="en-US" dirty="0"/>
              <a:t> + </a:t>
            </a:r>
            <a:r>
              <a:rPr lang="en-US" dirty="0" err="1"/>
              <a:t>h</a:t>
            </a:r>
            <a:r>
              <a:rPr lang="en-US" baseline="-25000" dirty="0" err="1"/>
              <a:t>f</a:t>
            </a:r>
            <a:r>
              <a:rPr lang="en-US" dirty="0"/>
              <a:t> </a:t>
            </a:r>
            <a:r>
              <a:rPr lang="en-US" b="1" dirty="0" err="1"/>
              <a:t>S</a:t>
            </a:r>
            <a:r>
              <a:rPr lang="en-US" baseline="-25000" dirty="0" err="1"/>
              <a:t>f</a:t>
            </a:r>
            <a:r>
              <a:rPr lang="en-US" dirty="0"/>
              <a:t>}	wrench of constraint</a:t>
            </a:r>
          </a:p>
          <a:p>
            <a:pPr lvl="1">
              <a:spcBef>
                <a:spcPts val="1800"/>
              </a:spcBef>
            </a:pPr>
            <a:r>
              <a:rPr lang="en-US" dirty="0" smtClean="0"/>
              <a:t>wrenches of constraint are reciprocal to the twists of freedom</a:t>
            </a:r>
          </a:p>
          <a:p>
            <a:pPr lvl="1" algn="ctr">
              <a:spcBef>
                <a:spcPts val="1200"/>
              </a:spcBef>
              <a:buNone/>
            </a:pPr>
            <a:r>
              <a:rPr lang="en-US" dirty="0" smtClean="0"/>
              <a:t>		</a:t>
            </a:r>
            <a:r>
              <a:rPr lang="en-US" baseline="30000" dirty="0" smtClean="0"/>
              <a:t>0</a:t>
            </a:r>
            <a:r>
              <a:rPr lang="en-US" b="1" dirty="0" smtClean="0"/>
              <a:t>S</a:t>
            </a:r>
            <a:r>
              <a:rPr lang="en-US" baseline="30000" dirty="0" smtClean="0"/>
              <a:t>1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 (</a:t>
            </a:r>
            <a:r>
              <a:rPr lang="en-US" b="1" dirty="0" smtClean="0"/>
              <a:t>S</a:t>
            </a:r>
            <a:r>
              <a:rPr lang="en-US" baseline="-25000" dirty="0" smtClean="0"/>
              <a:t>f_0L</a:t>
            </a:r>
            <a:r>
              <a:rPr lang="en-US" dirty="0" smtClean="0"/>
              <a:t> + h </a:t>
            </a:r>
            <a:r>
              <a:rPr lang="en-US" b="1" dirty="0" err="1" smtClean="0"/>
              <a:t>S</a:t>
            </a:r>
            <a:r>
              <a:rPr lang="en-US" baseline="-25000" dirty="0" err="1" smtClean="0"/>
              <a:t>f</a:t>
            </a:r>
            <a:r>
              <a:rPr lang="en-US" dirty="0" smtClean="0">
                <a:sym typeface="Symbol"/>
              </a:rPr>
              <a:t>) + </a:t>
            </a:r>
            <a:r>
              <a:rPr lang="en-US" b="1" dirty="0" err="1" smtClean="0"/>
              <a:t>S</a:t>
            </a:r>
            <a:r>
              <a:rPr lang="en-US" baseline="-25000" dirty="0" err="1" smtClean="0"/>
              <a:t>f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 (</a:t>
            </a:r>
            <a:r>
              <a:rPr lang="en-US" baseline="30000" dirty="0" smtClean="0"/>
              <a:t>0</a:t>
            </a:r>
            <a:r>
              <a:rPr lang="en-US" b="1" dirty="0" smtClean="0"/>
              <a:t>S</a:t>
            </a:r>
            <a:r>
              <a:rPr lang="en-US" baseline="30000" dirty="0" smtClean="0"/>
              <a:t>1</a:t>
            </a:r>
            <a:r>
              <a:rPr lang="en-US" baseline="-25000" dirty="0" smtClean="0"/>
              <a:t>0L</a:t>
            </a:r>
            <a:r>
              <a:rPr lang="en-US" dirty="0" smtClean="0"/>
              <a:t>+ h </a:t>
            </a:r>
            <a:r>
              <a:rPr lang="en-US" baseline="30000" dirty="0" smtClean="0"/>
              <a:t>0</a:t>
            </a:r>
            <a:r>
              <a:rPr lang="en-US" b="1" dirty="0" smtClean="0"/>
              <a:t>S</a:t>
            </a:r>
            <a:r>
              <a:rPr lang="en-US" baseline="30000" dirty="0" smtClean="0"/>
              <a:t>1</a:t>
            </a:r>
            <a:r>
              <a:rPr lang="en-US" dirty="0" smtClean="0">
                <a:sym typeface="Symbol"/>
              </a:rPr>
              <a:t>) = 0</a:t>
            </a:r>
            <a:endParaRPr lang="en-US" dirty="0" smtClean="0"/>
          </a:p>
          <a:p>
            <a:pPr lvl="1" algn="ctr">
              <a:spcBef>
                <a:spcPts val="1200"/>
              </a:spcBef>
              <a:buNone/>
            </a:pPr>
            <a:endParaRPr lang="en-US" dirty="0" smtClean="0"/>
          </a:p>
          <a:p>
            <a:pPr lvl="1" algn="ctr">
              <a:buNone/>
            </a:pPr>
            <a:endParaRPr lang="en-US" dirty="0" smtClean="0"/>
          </a:p>
          <a:p>
            <a:pPr lvl="1" algn="ctr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9544-12ED-444B-B566-2D2D2B39C22A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2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Kinestatic</a:t>
            </a:r>
            <a:r>
              <a:rPr lang="en-US" dirty="0" smtClean="0"/>
              <a:t> Control</a:t>
            </a:r>
            <a:br>
              <a:rPr lang="en-US" dirty="0" smtClean="0"/>
            </a:br>
            <a:r>
              <a:rPr lang="en-US" sz="2000" dirty="0" smtClean="0"/>
              <a:t>Introductory Example</a:t>
            </a:r>
          </a:p>
        </p:txBody>
      </p:sp>
      <p:pic>
        <p:nvPicPr>
          <p:cNvPr id="2053" name="Picture 5" descr="http://www.me.ufl.edu/CIMAR/picture_library/plat/images/compliance1_jpg.jpg"/>
          <p:cNvPicPr>
            <a:picLocks noChangeAspect="1" noChangeArrowheads="1"/>
          </p:cNvPicPr>
          <p:nvPr/>
        </p:nvPicPr>
        <p:blipFill>
          <a:blip r:embed="rId3" r:link="rId4" cstate="print"/>
          <a:srcRect t="2985"/>
          <a:stretch>
            <a:fillRect/>
          </a:stretch>
        </p:blipFill>
        <p:spPr bwMode="auto">
          <a:xfrm>
            <a:off x="685800" y="1219200"/>
            <a:ext cx="388937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10"/>
          <p:cNvGraphicFramePr>
            <a:graphicFrameLocks noChangeAspect="1"/>
          </p:cNvGraphicFramePr>
          <p:nvPr/>
        </p:nvGraphicFramePr>
        <p:xfrm>
          <a:off x="6096000" y="2667000"/>
          <a:ext cx="2120900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8" name="Equation" r:id="rId5" imgW="1066680" imgH="482400" progId="Equation.3">
                  <p:embed/>
                </p:oleObj>
              </mc:Choice>
              <mc:Fallback>
                <p:oleObj name="Equation" r:id="rId5" imgW="10666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2667000"/>
                        <a:ext cx="2120900" cy="1004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13"/>
          <p:cNvGraphicFramePr>
            <a:graphicFrameLocks noChangeAspect="1"/>
          </p:cNvGraphicFramePr>
          <p:nvPr/>
        </p:nvGraphicFramePr>
        <p:xfrm>
          <a:off x="5334000" y="4114800"/>
          <a:ext cx="3363913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9" name="Equation" r:id="rId7" imgW="2095200" imgH="482400" progId="Equation.3">
                  <p:embed/>
                </p:oleObj>
              </mc:Choice>
              <mc:Fallback>
                <p:oleObj name="Equation" r:id="rId7" imgW="2095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4114800"/>
                        <a:ext cx="3363913" cy="968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53000" y="16002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compliance matrix is a key part of the Kinesthetic Control approach.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16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05607FB-87EB-4365-A237-FD5E8429DA48}" type="slidenum">
              <a:rPr lang="en-US" smtClean="0"/>
              <a:pPr/>
              <a:t>5</a:t>
            </a:fld>
            <a:endParaRPr lang="en-US" dirty="0" smtClean="0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Technical Challenges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4267200" cy="4724400"/>
          </a:xfrm>
        </p:spPr>
        <p:txBody>
          <a:bodyPr/>
          <a:lstStyle/>
          <a:p>
            <a:pPr marL="457200" indent="-457200" eaLnBrk="1" hangingPunct="1">
              <a:spcBef>
                <a:spcPts val="1200"/>
              </a:spcBef>
              <a:buFontTx/>
              <a:buAutoNum type="arabicPeriod"/>
            </a:pPr>
            <a:r>
              <a:rPr lang="en-US" sz="2000" dirty="0" smtClean="0"/>
              <a:t>off-line path planning</a:t>
            </a:r>
          </a:p>
          <a:p>
            <a:pPr marL="457200" indent="-457200" eaLnBrk="1" hangingPunct="1">
              <a:spcBef>
                <a:spcPts val="1200"/>
              </a:spcBef>
              <a:buFontTx/>
              <a:buAutoNum type="arabicPeriod"/>
            </a:pPr>
            <a:r>
              <a:rPr lang="en-US" sz="2000" dirty="0" smtClean="0"/>
              <a:t>detection of static obstacles</a:t>
            </a:r>
          </a:p>
          <a:p>
            <a:pPr marL="457200" indent="-457200" eaLnBrk="1" hangingPunct="1">
              <a:spcBef>
                <a:spcPts val="1200"/>
              </a:spcBef>
              <a:buFontTx/>
              <a:buAutoNum type="arabicPeriod"/>
            </a:pPr>
            <a:r>
              <a:rPr lang="en-US" sz="2000" dirty="0" smtClean="0"/>
              <a:t>environment data </a:t>
            </a:r>
            <a:r>
              <a:rPr lang="en-US" sz="2000" dirty="0" err="1" smtClean="0"/>
              <a:t>represen-tation</a:t>
            </a:r>
            <a:r>
              <a:rPr lang="en-US" sz="2000" dirty="0" smtClean="0"/>
              <a:t> and sensor integration</a:t>
            </a:r>
          </a:p>
          <a:p>
            <a:pPr marL="457200" indent="-457200" eaLnBrk="1" hangingPunct="1">
              <a:spcBef>
                <a:spcPts val="1200"/>
              </a:spcBef>
              <a:buFontTx/>
              <a:buAutoNum type="arabicPeriod"/>
            </a:pPr>
            <a:r>
              <a:rPr lang="en-US" sz="2000" dirty="0" smtClean="0"/>
              <a:t>localization</a:t>
            </a:r>
          </a:p>
          <a:p>
            <a:pPr marL="457200" indent="-457200">
              <a:spcBef>
                <a:spcPts val="1200"/>
              </a:spcBef>
              <a:buFontTx/>
              <a:buAutoNum type="arabicPeriod"/>
            </a:pPr>
            <a:r>
              <a:rPr lang="en-US" sz="2000" dirty="0" err="1"/>
              <a:t>interprocess</a:t>
            </a:r>
            <a:r>
              <a:rPr lang="en-US" sz="2000" dirty="0"/>
              <a:t> communication and coordination of multiple threads on </a:t>
            </a:r>
            <a:r>
              <a:rPr lang="en-US" sz="2000" dirty="0" smtClean="0"/>
              <a:t>multiple computers</a:t>
            </a:r>
            <a:endParaRPr lang="en-US" sz="2000" dirty="0"/>
          </a:p>
          <a:p>
            <a:pPr marL="457200" indent="-457200" eaLnBrk="1" hangingPunct="1">
              <a:spcBef>
                <a:spcPts val="1200"/>
              </a:spcBef>
              <a:buFontTx/>
              <a:buAutoNum type="arabicPeriod"/>
            </a:pPr>
            <a:r>
              <a:rPr lang="en-US" sz="2000" dirty="0" smtClean="0"/>
              <a:t>reconciliation of differences in estimated global pose, a priori data, and sensed information</a:t>
            </a:r>
          </a:p>
          <a:p>
            <a:pPr marL="457200" indent="-457200" eaLnBrk="1" hangingPunct="1">
              <a:spcBef>
                <a:spcPts val="1200"/>
              </a:spcBef>
              <a:buFontTx/>
              <a:buAutoNum type="arabicPeriod"/>
            </a:pPr>
            <a:r>
              <a:rPr lang="en-US" sz="2000" dirty="0" smtClean="0"/>
              <a:t>fault tolerance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71600"/>
            <a:ext cx="3429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21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Kinestatic</a:t>
            </a:r>
            <a:r>
              <a:rPr lang="en-US" dirty="0" smtClean="0"/>
              <a:t> Control</a:t>
            </a:r>
            <a:br>
              <a:rPr lang="en-US" dirty="0" smtClean="0"/>
            </a:br>
            <a:r>
              <a:rPr lang="en-US" sz="2000" dirty="0" smtClean="0"/>
              <a:t>Introductory Example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9544-12ED-444B-B566-2D2D2B39C22A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r="3333"/>
          <a:stretch>
            <a:fillRect/>
          </a:stretch>
        </p:blipFill>
        <p:spPr bwMode="auto">
          <a:xfrm>
            <a:off x="0" y="1652047"/>
            <a:ext cx="4419600" cy="439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038600" y="1676400"/>
            <a:ext cx="47244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indent="-290513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/>
              <a:t>Compliance is introduced between the  end of the robot (body 1) and the body that contacts the environment (body 2).</a:t>
            </a:r>
          </a:p>
          <a:p>
            <a:pPr marL="290513" indent="-290513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/>
              <a:t>We can determine the compliance matrix-</a:t>
            </a:r>
          </a:p>
          <a:p>
            <a:pPr marL="747713" lvl="1" indent="-290513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/>
              <a:t>this relates the change of the contact wrench to the change in the relative pose between bodies 1 and 2</a:t>
            </a:r>
          </a:p>
          <a:p>
            <a:endParaRPr lang="en-US" dirty="0"/>
          </a:p>
        </p:txBody>
      </p:sp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5715000" y="4191000"/>
          <a:ext cx="1676400" cy="578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3" name="Equation" r:id="rId4" imgW="812520" imgH="241200" progId="Equation.3">
                  <p:embed/>
                </p:oleObj>
              </mc:Choice>
              <mc:Fallback>
                <p:oleObj name="Equation" r:id="rId4" imgW="8125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4191000"/>
                        <a:ext cx="1676400" cy="5781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28"/>
          <p:cNvGrpSpPr/>
          <p:nvPr/>
        </p:nvGrpSpPr>
        <p:grpSpPr>
          <a:xfrm>
            <a:off x="2133600" y="1371600"/>
            <a:ext cx="1334363" cy="3036332"/>
            <a:chOff x="2133600" y="1395953"/>
            <a:chExt cx="1334363" cy="3036332"/>
          </a:xfrm>
        </p:grpSpPr>
        <p:sp>
          <p:nvSpPr>
            <p:cNvPr id="12" name="TextBox 11"/>
            <p:cNvSpPr txBox="1"/>
            <p:nvPr/>
          </p:nvSpPr>
          <p:spPr>
            <a:xfrm>
              <a:off x="2590800" y="1395953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body 1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86000" y="4062953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body 2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rot="16200000" flipV="1">
              <a:off x="2019300" y="3643853"/>
              <a:ext cx="533400" cy="304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2260076" y="2260077"/>
              <a:ext cx="890050" cy="7620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29"/>
          <p:cNvGrpSpPr/>
          <p:nvPr/>
        </p:nvGrpSpPr>
        <p:grpSpPr>
          <a:xfrm>
            <a:off x="304800" y="1524000"/>
            <a:ext cx="1752600" cy="1371600"/>
            <a:chOff x="304800" y="1548353"/>
            <a:chExt cx="1752600" cy="1371600"/>
          </a:xfrm>
        </p:grpSpPr>
        <p:sp>
          <p:nvSpPr>
            <p:cNvPr id="17" name="TextBox 16"/>
            <p:cNvSpPr txBox="1"/>
            <p:nvPr/>
          </p:nvSpPr>
          <p:spPr>
            <a:xfrm>
              <a:off x="304800" y="1548353"/>
              <a:ext cx="11721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compliant</a:t>
              </a:r>
            </a:p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element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219200" y="2234153"/>
              <a:ext cx="838200" cy="685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834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Testbed</a:t>
            </a:r>
            <a:r>
              <a:rPr lang="en-US" dirty="0" smtClean="0"/>
              <a:t> for this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9544-12ED-444B-B566-2D2D2B39C22A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5" name="Picture 4" descr="10deg conta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1524000"/>
            <a:ext cx="6554271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6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Testbed</a:t>
            </a:r>
            <a:r>
              <a:rPr lang="en-US" dirty="0" smtClean="0"/>
              <a:t> for this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9544-12ED-444B-B566-2D2D2B39C22A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5" name="Picture 4" descr="P10206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2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 Elements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9544-12ED-444B-B566-2D2D2B39C22A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5" name="Picture 4" descr="sixteen_beam_3_9_3d_fea.JPG"/>
          <p:cNvPicPr>
            <a:picLocks noChangeAspect="1"/>
          </p:cNvPicPr>
          <p:nvPr/>
        </p:nvPicPr>
        <p:blipFill>
          <a:blip r:embed="rId2" cstate="print"/>
          <a:srcRect l="35000" t="11042" r="25000" b="9861"/>
          <a:stretch>
            <a:fillRect/>
          </a:stretch>
        </p:blipFill>
        <p:spPr>
          <a:xfrm>
            <a:off x="68239" y="1828800"/>
            <a:ext cx="2674961" cy="3733800"/>
          </a:xfrm>
          <a:prstGeom prst="rect">
            <a:avLst/>
          </a:prstGeom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1763" y="1752600"/>
            <a:ext cx="6472237" cy="3891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072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Sensed Inputs</a:t>
            </a:r>
            <a:br>
              <a:rPr lang="en-US" dirty="0" smtClean="0"/>
            </a:br>
            <a:r>
              <a:rPr lang="en-US" sz="2000" b="1" dirty="0" smtClean="0"/>
              <a:t>K </a:t>
            </a:r>
            <a:r>
              <a:rPr lang="en-US" sz="2000" dirty="0" smtClean="0"/>
              <a:t>matrix evaluated at each instant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5943600"/>
            <a:ext cx="533400" cy="304800"/>
          </a:xfrm>
        </p:spPr>
        <p:txBody>
          <a:bodyPr/>
          <a:lstStyle/>
          <a:p>
            <a:fld id="{2BAC9544-12ED-444B-B566-2D2D2B39C22A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5" name="Picture 4" descr="10deg contact.jpg"/>
          <p:cNvPicPr>
            <a:picLocks noChangeAspect="1"/>
          </p:cNvPicPr>
          <p:nvPr/>
        </p:nvPicPr>
        <p:blipFill rotWithShape="1">
          <a:blip r:embed="rId3" cstate="print"/>
          <a:srcRect b="2270"/>
          <a:stretch/>
        </p:blipFill>
        <p:spPr>
          <a:xfrm>
            <a:off x="914400" y="1189037"/>
            <a:ext cx="7315200" cy="490383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3733800" y="2179637"/>
            <a:ext cx="2667000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6200000" flipV="1">
            <a:off x="3086100" y="1989137"/>
            <a:ext cx="914400" cy="228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62200" y="3779837"/>
            <a:ext cx="415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</a:t>
            </a:r>
            <a:r>
              <a:rPr lang="en-US" sz="2800" baseline="-25000" dirty="0" smtClean="0">
                <a:solidFill>
                  <a:srgbClr val="FF0000"/>
                </a:solidFill>
              </a:rPr>
              <a:t>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91000" y="4160837"/>
            <a:ext cx="415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</a:t>
            </a:r>
            <a:r>
              <a:rPr lang="en-US" sz="2800" baseline="-25000" dirty="0" smtClean="0">
                <a:solidFill>
                  <a:srgbClr val="FF0000"/>
                </a:solidFill>
              </a:rPr>
              <a:t>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1800" y="3856037"/>
            <a:ext cx="415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</a:t>
            </a:r>
            <a:r>
              <a:rPr lang="en-US" sz="2800" baseline="-25000" dirty="0" smtClean="0">
                <a:solidFill>
                  <a:srgbClr val="FF0000"/>
                </a:solidFill>
              </a:rPr>
              <a:t>3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057400" y="5075237"/>
            <a:ext cx="5486400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1371600" y="4389437"/>
            <a:ext cx="1219200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15200" y="5075237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x</a:t>
            </a:r>
            <a:r>
              <a:rPr lang="en-US" sz="2400" baseline="-25000" dirty="0" smtClean="0">
                <a:solidFill>
                  <a:srgbClr val="FF0000"/>
                </a:solidFill>
              </a:rPr>
              <a:t>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24600" y="1951037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x</a:t>
            </a:r>
            <a:r>
              <a:rPr lang="en-US" sz="2400" baseline="-25000" dirty="0" smtClean="0">
                <a:solidFill>
                  <a:srgbClr val="FF0000"/>
                </a:solidFill>
              </a:rPr>
              <a:t>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81200" y="3398837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y</a:t>
            </a:r>
            <a:r>
              <a:rPr lang="en-US" sz="2400" baseline="-25000" dirty="0" smtClean="0">
                <a:solidFill>
                  <a:srgbClr val="FF0000"/>
                </a:solidFill>
              </a:rPr>
              <a:t>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05200" y="1646237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y</a:t>
            </a:r>
            <a:r>
              <a:rPr lang="en-US" sz="2400" baseline="-25000" dirty="0" smtClean="0">
                <a:solidFill>
                  <a:srgbClr val="FF0000"/>
                </a:solidFill>
              </a:rPr>
              <a:t>2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1545526"/>
              </p:ext>
            </p:extLst>
          </p:nvPr>
        </p:nvGraphicFramePr>
        <p:xfrm>
          <a:off x="1066800" y="2789237"/>
          <a:ext cx="5588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7" name="Equation" r:id="rId4" imgW="203040" imgH="253800" progId="Equation.DSMT4">
                  <p:embed/>
                </p:oleObj>
              </mc:Choice>
              <mc:Fallback>
                <p:oleObj name="Equation" r:id="rId4" imgW="2030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789237"/>
                        <a:ext cx="558800" cy="698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137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high-level assembly task supervisor</a:t>
            </a:r>
          </a:p>
          <a:p>
            <a:pPr lvl="1"/>
            <a:r>
              <a:rPr lang="en-US" dirty="0" smtClean="0"/>
              <a:t>develops overall assembly plan</a:t>
            </a:r>
          </a:p>
          <a:p>
            <a:pPr lvl="1"/>
            <a:r>
              <a:rPr lang="en-US" dirty="0" smtClean="0"/>
              <a:t>maintains an instantaneous model of available twists of motion and current wrenches of constraint</a:t>
            </a:r>
          </a:p>
          <a:p>
            <a:pPr lvl="1"/>
            <a:r>
              <a:rPr lang="en-US" dirty="0" smtClean="0"/>
              <a:t>based on current step of assembly operation, generates a desired  motion twist and a desired contact wrench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mid-level explicit </a:t>
            </a:r>
            <a:r>
              <a:rPr lang="en-US" dirty="0" err="1" smtClean="0"/>
              <a:t>kinestatic</a:t>
            </a:r>
            <a:r>
              <a:rPr lang="en-US" dirty="0" smtClean="0"/>
              <a:t> controller</a:t>
            </a:r>
          </a:p>
          <a:p>
            <a:pPr lvl="1"/>
            <a:r>
              <a:rPr lang="en-US" dirty="0" smtClean="0"/>
              <a:t>via </a:t>
            </a:r>
            <a:r>
              <a:rPr lang="en-US" dirty="0" err="1" smtClean="0"/>
              <a:t>kinestatic</a:t>
            </a:r>
            <a:r>
              <a:rPr lang="en-US" dirty="0" smtClean="0"/>
              <a:t> control, actuator forces are determined which will achieve the desired motion twist and the desired contact wrench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low-level force controller </a:t>
            </a:r>
          </a:p>
          <a:p>
            <a:pPr lvl="1"/>
            <a:r>
              <a:rPr lang="en-US" dirty="0" smtClean="0"/>
              <a:t> conventional force control of individual actuators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9544-12ED-444B-B566-2D2D2B39C22A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68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5905593"/>
            <a:ext cx="8946522" cy="952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9544-12ED-444B-B566-2D2D2B39C22A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5155" name="Picture 35"/>
          <p:cNvPicPr>
            <a:picLocks noChangeAspect="1" noChangeArrowheads="1"/>
          </p:cNvPicPr>
          <p:nvPr/>
        </p:nvPicPr>
        <p:blipFill>
          <a:blip r:embed="rId2" cstate="print"/>
          <a:srcRect l="24286" t="28667" r="24286" b="25619"/>
          <a:stretch>
            <a:fillRect/>
          </a:stretch>
        </p:blipFill>
        <p:spPr bwMode="auto">
          <a:xfrm>
            <a:off x="152400" y="1981200"/>
            <a:ext cx="441960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4" name="Group 63"/>
          <p:cNvGrpSpPr/>
          <p:nvPr/>
        </p:nvGrpSpPr>
        <p:grpSpPr>
          <a:xfrm>
            <a:off x="4343400" y="1371600"/>
            <a:ext cx="4454525" cy="1704975"/>
            <a:chOff x="4689475" y="1371600"/>
            <a:chExt cx="4454525" cy="1704975"/>
          </a:xfrm>
        </p:grpSpPr>
        <p:pic>
          <p:nvPicPr>
            <p:cNvPr id="5167" name="Picture 4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153400" y="2286000"/>
              <a:ext cx="533400" cy="200025"/>
            </a:xfrm>
            <a:prstGeom prst="rect">
              <a:avLst/>
            </a:prstGeom>
            <a:noFill/>
          </p:spPr>
        </p:pic>
        <p:pic>
          <p:nvPicPr>
            <p:cNvPr id="5160" name="Picture 40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48400" y="2286000"/>
              <a:ext cx="85725" cy="180975"/>
            </a:xfrm>
            <a:prstGeom prst="rect">
              <a:avLst/>
            </a:prstGeom>
            <a:noFill/>
          </p:spPr>
        </p:pic>
        <p:pic>
          <p:nvPicPr>
            <p:cNvPr id="5158" name="Picture 38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0" y="1371600"/>
              <a:ext cx="533400" cy="200025"/>
            </a:xfrm>
            <a:prstGeom prst="rect">
              <a:avLst/>
            </a:prstGeom>
            <a:noFill/>
          </p:spPr>
        </p:pic>
        <p:grpSp>
          <p:nvGrpSpPr>
            <p:cNvPr id="5156" name="Group 36"/>
            <p:cNvGrpSpPr>
              <a:grpSpLocks noChangeAspect="1"/>
            </p:cNvGrpSpPr>
            <p:nvPr/>
          </p:nvGrpSpPr>
          <p:grpSpPr bwMode="auto">
            <a:xfrm>
              <a:off x="4689475" y="1524000"/>
              <a:ext cx="4454525" cy="1552575"/>
              <a:chOff x="2344" y="1925"/>
              <a:chExt cx="7016" cy="2445"/>
            </a:xfrm>
          </p:grpSpPr>
          <p:sp>
            <p:nvSpPr>
              <p:cNvPr id="5176" name="AutoShape 56"/>
              <p:cNvSpPr>
                <a:spLocks noChangeArrowheads="1" noTextEdit="1"/>
              </p:cNvSpPr>
              <p:nvPr/>
            </p:nvSpPr>
            <p:spPr bwMode="auto">
              <a:xfrm>
                <a:off x="2344" y="1925"/>
                <a:ext cx="7016" cy="2445"/>
              </a:xfrm>
              <a:prstGeom prst="flowChartProcess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5" name="AutoShape 55"/>
              <p:cNvSpPr>
                <a:spLocks noChangeArrowheads="1"/>
              </p:cNvSpPr>
              <p:nvPr/>
            </p:nvSpPr>
            <p:spPr bwMode="auto">
              <a:xfrm rot="16200000">
                <a:off x="7879" y="3502"/>
                <a:ext cx="422" cy="446"/>
              </a:xfrm>
              <a:prstGeom prst="flowChartDelay">
                <a:avLst/>
              </a:prstGeom>
              <a:solidFill>
                <a:srgbClr val="BFBFB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4" name="Rectangle 54"/>
              <p:cNvSpPr>
                <a:spLocks noChangeArrowheads="1"/>
              </p:cNvSpPr>
              <p:nvPr/>
            </p:nvSpPr>
            <p:spPr bwMode="auto">
              <a:xfrm rot="8746643">
                <a:off x="2726" y="2829"/>
                <a:ext cx="3111" cy="473"/>
              </a:xfrm>
              <a:prstGeom prst="rect">
                <a:avLst/>
              </a:prstGeom>
              <a:solidFill>
                <a:srgbClr val="D8D8D8"/>
              </a:solidFill>
              <a:ln w="25400">
                <a:solidFill>
                  <a:srgbClr val="D8D8D8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3" name="Rectangle 53"/>
              <p:cNvSpPr>
                <a:spLocks noChangeArrowheads="1"/>
              </p:cNvSpPr>
              <p:nvPr/>
            </p:nvSpPr>
            <p:spPr bwMode="auto">
              <a:xfrm>
                <a:off x="3673" y="3937"/>
                <a:ext cx="4822" cy="433"/>
              </a:xfrm>
              <a:prstGeom prst="rect">
                <a:avLst/>
              </a:prstGeom>
              <a:solidFill>
                <a:srgbClr val="BFBFB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payload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72" name="Text Box 52"/>
              <p:cNvSpPr txBox="1">
                <a:spLocks noChangeArrowheads="1"/>
              </p:cNvSpPr>
              <p:nvPr/>
            </p:nvSpPr>
            <p:spPr bwMode="auto">
              <a:xfrm>
                <a:off x="3861" y="3863"/>
                <a:ext cx="448" cy="4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F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71" name="Text Box 51"/>
              <p:cNvSpPr txBox="1">
                <a:spLocks noChangeArrowheads="1"/>
              </p:cNvSpPr>
              <p:nvPr/>
            </p:nvSpPr>
            <p:spPr bwMode="auto">
              <a:xfrm>
                <a:off x="7872" y="3863"/>
                <a:ext cx="441" cy="4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G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70" name="AutoShape 50"/>
              <p:cNvSpPr>
                <a:spLocks noChangeArrowheads="1"/>
              </p:cNvSpPr>
              <p:nvPr/>
            </p:nvSpPr>
            <p:spPr bwMode="auto">
              <a:xfrm rot="16200000">
                <a:off x="3874" y="3497"/>
                <a:ext cx="422" cy="448"/>
              </a:xfrm>
              <a:prstGeom prst="flowChartDelay">
                <a:avLst/>
              </a:prstGeom>
              <a:solidFill>
                <a:srgbClr val="BFBFB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9" name="AutoShape 49"/>
              <p:cNvSpPr>
                <a:spLocks noChangeAspect="1" noChangeShapeType="1"/>
              </p:cNvSpPr>
              <p:nvPr/>
            </p:nvSpPr>
            <p:spPr bwMode="auto">
              <a:xfrm flipV="1">
                <a:off x="4085" y="2007"/>
                <a:ext cx="3" cy="167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8" name="AutoShape 48"/>
              <p:cNvSpPr>
                <a:spLocks noChangeShapeType="1"/>
              </p:cNvSpPr>
              <p:nvPr/>
            </p:nvSpPr>
            <p:spPr bwMode="auto">
              <a:xfrm>
                <a:off x="4076" y="3681"/>
                <a:ext cx="5046" cy="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6" name="Text Box 46"/>
              <p:cNvSpPr txBox="1">
                <a:spLocks noChangeArrowheads="1"/>
              </p:cNvSpPr>
              <p:nvPr/>
            </p:nvSpPr>
            <p:spPr bwMode="auto">
              <a:xfrm>
                <a:off x="8202" y="3039"/>
                <a:ext cx="1099" cy="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65" name="Text Box 45"/>
              <p:cNvSpPr txBox="1">
                <a:spLocks noChangeArrowheads="1"/>
              </p:cNvSpPr>
              <p:nvPr/>
            </p:nvSpPr>
            <p:spPr bwMode="auto">
              <a:xfrm>
                <a:off x="5377" y="2357"/>
                <a:ext cx="1966" cy="4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Tangency line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64" name="Text Box 44"/>
              <p:cNvSpPr txBox="1">
                <a:spLocks noChangeArrowheads="1"/>
              </p:cNvSpPr>
              <p:nvPr/>
            </p:nvSpPr>
            <p:spPr bwMode="auto">
              <a:xfrm>
                <a:off x="4088" y="2375"/>
                <a:ext cx="1170" cy="5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Target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63" name="AutoShape 43"/>
              <p:cNvSpPr>
                <a:spLocks noChangeShapeType="1"/>
              </p:cNvSpPr>
              <p:nvPr/>
            </p:nvSpPr>
            <p:spPr bwMode="auto">
              <a:xfrm flipH="1">
                <a:off x="2777" y="2007"/>
                <a:ext cx="3451" cy="2337"/>
              </a:xfrm>
              <a:prstGeom prst="straightConnector1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2" name="AutoShape 42"/>
              <p:cNvSpPr>
                <a:spLocks noChangeAspect="1" noChangeShapeType="1"/>
              </p:cNvSpPr>
              <p:nvPr/>
            </p:nvSpPr>
            <p:spPr bwMode="auto">
              <a:xfrm rot="5400000" flipH="1">
                <a:off x="3332" y="3004"/>
                <a:ext cx="1070" cy="72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none" w="lg" len="lg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1" name="Arc 41"/>
              <p:cNvSpPr>
                <a:spLocks/>
              </p:cNvSpPr>
              <p:nvPr/>
            </p:nvSpPr>
            <p:spPr bwMode="auto">
              <a:xfrm rot="16427609" flipV="1">
                <a:off x="3924" y="2710"/>
                <a:ext cx="702" cy="118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36375"/>
                  <a:gd name="T2" fmla="*/ 15756 w 21600"/>
                  <a:gd name="T3" fmla="*/ 36375 h 36375"/>
                  <a:gd name="T4" fmla="*/ 0 w 21600"/>
                  <a:gd name="T5" fmla="*/ 21600 h 36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6375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7088"/>
                      <a:pt x="19510" y="32371"/>
                      <a:pt x="15756" y="36375"/>
                    </a:cubicBezTo>
                  </a:path>
                  <a:path w="21600" h="36375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7088"/>
                      <a:pt x="19510" y="32371"/>
                      <a:pt x="15756" y="36375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9" name="Text Box 39"/>
              <p:cNvSpPr txBox="1">
                <a:spLocks noChangeArrowheads="1"/>
              </p:cNvSpPr>
              <p:nvPr/>
            </p:nvSpPr>
            <p:spPr bwMode="auto">
              <a:xfrm>
                <a:off x="4647" y="3039"/>
                <a:ext cx="520" cy="6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57" name="Text Box 37"/>
              <p:cNvSpPr txBox="1">
                <a:spLocks noChangeArrowheads="1"/>
              </p:cNvSpPr>
              <p:nvPr/>
            </p:nvSpPr>
            <p:spPr bwMode="auto">
              <a:xfrm>
                <a:off x="2993" y="2007"/>
                <a:ext cx="1044" cy="4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5177" name="Rectangle 5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81" name="Rectangle 61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85" name="Rectangle 65"/>
          <p:cNvSpPr>
            <a:spLocks noChangeArrowheads="1"/>
          </p:cNvSpPr>
          <p:nvPr/>
        </p:nvSpPr>
        <p:spPr bwMode="auto">
          <a:xfrm>
            <a:off x="0" y="2000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0" y="3810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4" name="Group 93"/>
          <p:cNvGrpSpPr/>
          <p:nvPr/>
        </p:nvGrpSpPr>
        <p:grpSpPr>
          <a:xfrm>
            <a:off x="5035550" y="3276600"/>
            <a:ext cx="4108450" cy="2089150"/>
            <a:chOff x="5035550" y="3276600"/>
            <a:chExt cx="4108450" cy="2089150"/>
          </a:xfrm>
        </p:grpSpPr>
        <p:pic>
          <p:nvPicPr>
            <p:cNvPr id="5196" name="Picture 7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458200" y="4038600"/>
              <a:ext cx="533400" cy="200025"/>
            </a:xfrm>
            <a:prstGeom prst="rect">
              <a:avLst/>
            </a:prstGeom>
            <a:noFill/>
          </p:spPr>
        </p:pic>
        <p:pic>
          <p:nvPicPr>
            <p:cNvPr id="5194" name="Picture 7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410200" y="3429000"/>
              <a:ext cx="533400" cy="200025"/>
            </a:xfrm>
            <a:prstGeom prst="rect">
              <a:avLst/>
            </a:prstGeom>
            <a:noFill/>
          </p:spPr>
        </p:pic>
        <p:pic>
          <p:nvPicPr>
            <p:cNvPr id="5191" name="Picture 7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24875" y="3810000"/>
              <a:ext cx="85725" cy="180975"/>
            </a:xfrm>
            <a:prstGeom prst="rect">
              <a:avLst/>
            </a:prstGeom>
            <a:noFill/>
          </p:spPr>
        </p:pic>
        <p:grpSp>
          <p:nvGrpSpPr>
            <p:cNvPr id="5189" name="Group 69"/>
            <p:cNvGrpSpPr>
              <a:grpSpLocks noChangeAspect="1"/>
            </p:cNvGrpSpPr>
            <p:nvPr/>
          </p:nvGrpSpPr>
          <p:grpSpPr bwMode="auto">
            <a:xfrm>
              <a:off x="5035550" y="3276600"/>
              <a:ext cx="4108450" cy="2089150"/>
              <a:chOff x="3484" y="2397"/>
              <a:chExt cx="6471" cy="3290"/>
            </a:xfrm>
          </p:grpSpPr>
          <p:sp>
            <p:nvSpPr>
              <p:cNvPr id="5213" name="AutoShape 93"/>
              <p:cNvSpPr>
                <a:spLocks noChangeArrowheads="1" noTextEdit="1"/>
              </p:cNvSpPr>
              <p:nvPr/>
            </p:nvSpPr>
            <p:spPr bwMode="auto">
              <a:xfrm>
                <a:off x="3484" y="2397"/>
                <a:ext cx="6471" cy="3290"/>
              </a:xfrm>
              <a:prstGeom prst="flowChartProcess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2" name="AutoShape 92"/>
              <p:cNvSpPr>
                <a:spLocks noChangeArrowheads="1"/>
              </p:cNvSpPr>
              <p:nvPr/>
            </p:nvSpPr>
            <p:spPr bwMode="auto">
              <a:xfrm rot="16200000">
                <a:off x="7879" y="3502"/>
                <a:ext cx="422" cy="446"/>
              </a:xfrm>
              <a:prstGeom prst="flowChartDelay">
                <a:avLst/>
              </a:prstGeom>
              <a:solidFill>
                <a:srgbClr val="BFBFB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1" name="Rectangle 91"/>
              <p:cNvSpPr>
                <a:spLocks noChangeArrowheads="1"/>
              </p:cNvSpPr>
              <p:nvPr/>
            </p:nvSpPr>
            <p:spPr bwMode="auto">
              <a:xfrm rot="3668893">
                <a:off x="7188" y="3805"/>
                <a:ext cx="3290" cy="473"/>
              </a:xfrm>
              <a:prstGeom prst="rect">
                <a:avLst/>
              </a:prstGeom>
              <a:solidFill>
                <a:srgbClr val="D8D8D8"/>
              </a:solidFill>
              <a:ln w="25400">
                <a:solidFill>
                  <a:srgbClr val="D8D8D8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0" name="Rectangle 90"/>
              <p:cNvSpPr>
                <a:spLocks noChangeArrowheads="1"/>
              </p:cNvSpPr>
              <p:nvPr/>
            </p:nvSpPr>
            <p:spPr bwMode="auto">
              <a:xfrm>
                <a:off x="3673" y="3932"/>
                <a:ext cx="4822" cy="1121"/>
              </a:xfrm>
              <a:prstGeom prst="rect">
                <a:avLst/>
              </a:prstGeom>
              <a:solidFill>
                <a:srgbClr val="BFBFB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payload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09" name="Text Box 89"/>
              <p:cNvSpPr txBox="1">
                <a:spLocks noChangeArrowheads="1"/>
              </p:cNvSpPr>
              <p:nvPr/>
            </p:nvSpPr>
            <p:spPr bwMode="auto">
              <a:xfrm>
                <a:off x="3861" y="3941"/>
                <a:ext cx="442" cy="4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F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08" name="Text Box 88"/>
              <p:cNvSpPr txBox="1">
                <a:spLocks noChangeArrowheads="1"/>
              </p:cNvSpPr>
              <p:nvPr/>
            </p:nvSpPr>
            <p:spPr bwMode="auto">
              <a:xfrm>
                <a:off x="7872" y="3941"/>
                <a:ext cx="441" cy="4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G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07" name="AutoShape 87"/>
              <p:cNvSpPr>
                <a:spLocks noChangeArrowheads="1"/>
              </p:cNvSpPr>
              <p:nvPr/>
            </p:nvSpPr>
            <p:spPr bwMode="auto">
              <a:xfrm rot="16200000">
                <a:off x="3874" y="3497"/>
                <a:ext cx="422" cy="448"/>
              </a:xfrm>
              <a:prstGeom prst="flowChartDelay">
                <a:avLst/>
              </a:prstGeom>
              <a:solidFill>
                <a:srgbClr val="BFBFB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6" name="AutoShape 86"/>
              <p:cNvSpPr>
                <a:spLocks noChangeShapeType="1"/>
              </p:cNvSpPr>
              <p:nvPr/>
            </p:nvSpPr>
            <p:spPr bwMode="auto">
              <a:xfrm flipV="1">
                <a:off x="4085" y="2568"/>
                <a:ext cx="1" cy="111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5" name="AutoShape 85"/>
              <p:cNvSpPr>
                <a:spLocks noChangeShapeType="1"/>
              </p:cNvSpPr>
              <p:nvPr/>
            </p:nvSpPr>
            <p:spPr bwMode="auto">
              <a:xfrm flipV="1">
                <a:off x="4086" y="3681"/>
                <a:ext cx="5706" cy="1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4" name="AutoShape 84"/>
              <p:cNvSpPr>
                <a:spLocks noChangeShapeType="1"/>
              </p:cNvSpPr>
              <p:nvPr/>
            </p:nvSpPr>
            <p:spPr bwMode="auto">
              <a:xfrm flipV="1">
                <a:off x="8087" y="2558"/>
                <a:ext cx="1" cy="111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3" name="AutoShape 83"/>
              <p:cNvSpPr>
                <a:spLocks noChangeShapeType="1"/>
              </p:cNvSpPr>
              <p:nvPr/>
            </p:nvSpPr>
            <p:spPr bwMode="auto">
              <a:xfrm flipH="1">
                <a:off x="5158" y="2705"/>
                <a:ext cx="4377" cy="2917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2" name="AutoShape 82"/>
              <p:cNvSpPr>
                <a:spLocks noChangeShapeType="1"/>
              </p:cNvSpPr>
              <p:nvPr/>
            </p:nvSpPr>
            <p:spPr bwMode="auto">
              <a:xfrm>
                <a:off x="3959" y="3492"/>
                <a:ext cx="1144" cy="207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1" name="AutoShape 81"/>
              <p:cNvSpPr>
                <a:spLocks noChangeShapeType="1"/>
              </p:cNvSpPr>
              <p:nvPr/>
            </p:nvSpPr>
            <p:spPr bwMode="auto">
              <a:xfrm>
                <a:off x="7804" y="2731"/>
                <a:ext cx="1596" cy="2891"/>
              </a:xfrm>
              <a:prstGeom prst="straightConnector1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0" name="Rectangle 80"/>
              <p:cNvSpPr>
                <a:spLocks noChangeArrowheads="1"/>
              </p:cNvSpPr>
              <p:nvPr/>
            </p:nvSpPr>
            <p:spPr bwMode="auto">
              <a:xfrm rot="19800000">
                <a:off x="5094" y="5460"/>
                <a:ext cx="144" cy="14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9" name="Rectangle 79"/>
              <p:cNvSpPr>
                <a:spLocks noChangeArrowheads="1"/>
              </p:cNvSpPr>
              <p:nvPr/>
            </p:nvSpPr>
            <p:spPr bwMode="auto">
              <a:xfrm rot="19800000">
                <a:off x="8219" y="3368"/>
                <a:ext cx="144" cy="14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8" name="Text Box 78"/>
              <p:cNvSpPr txBox="1">
                <a:spLocks noChangeArrowheads="1"/>
              </p:cNvSpPr>
              <p:nvPr/>
            </p:nvSpPr>
            <p:spPr bwMode="auto">
              <a:xfrm>
                <a:off x="7566" y="5125"/>
                <a:ext cx="1966" cy="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Tangency line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97" name="Text Box 77"/>
              <p:cNvSpPr txBox="1">
                <a:spLocks noChangeArrowheads="1"/>
              </p:cNvSpPr>
              <p:nvPr/>
            </p:nvSpPr>
            <p:spPr bwMode="auto">
              <a:xfrm>
                <a:off x="8785" y="4422"/>
                <a:ext cx="1007" cy="5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Target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95" name="Text Box 75"/>
              <p:cNvSpPr txBox="1">
                <a:spLocks noChangeArrowheads="1"/>
              </p:cNvSpPr>
              <p:nvPr/>
            </p:nvSpPr>
            <p:spPr bwMode="auto">
              <a:xfrm>
                <a:off x="8785" y="3666"/>
                <a:ext cx="1099" cy="6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93" name="Text Box 73"/>
              <p:cNvSpPr txBox="1">
                <a:spLocks noChangeArrowheads="1"/>
              </p:cNvSpPr>
              <p:nvPr/>
            </p:nvSpPr>
            <p:spPr bwMode="auto">
              <a:xfrm>
                <a:off x="4085" y="2568"/>
                <a:ext cx="1044" cy="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92" name="Arc 72"/>
              <p:cNvSpPr>
                <a:spLocks/>
              </p:cNvSpPr>
              <p:nvPr/>
            </p:nvSpPr>
            <p:spPr bwMode="auto">
              <a:xfrm rot="16427609" flipV="1">
                <a:off x="8512" y="3033"/>
                <a:ext cx="532" cy="70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16367"/>
                  <a:gd name="T1" fmla="*/ 0 h 21600"/>
                  <a:gd name="T2" fmla="*/ 16367 w 16367"/>
                  <a:gd name="T3" fmla="*/ 7504 h 21600"/>
                  <a:gd name="T4" fmla="*/ 0 w 1636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367" h="21600" fill="none" extrusionOk="0">
                    <a:moveTo>
                      <a:pt x="-1" y="0"/>
                    </a:moveTo>
                    <a:cubicBezTo>
                      <a:pt x="6287" y="0"/>
                      <a:pt x="12263" y="2739"/>
                      <a:pt x="16366" y="7504"/>
                    </a:cubicBezTo>
                  </a:path>
                  <a:path w="16367" h="21600" stroke="0" extrusionOk="0">
                    <a:moveTo>
                      <a:pt x="-1" y="0"/>
                    </a:moveTo>
                    <a:cubicBezTo>
                      <a:pt x="6287" y="0"/>
                      <a:pt x="12263" y="2739"/>
                      <a:pt x="16366" y="7504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0" name="Text Box 70"/>
              <p:cNvSpPr txBox="1">
                <a:spLocks noChangeArrowheads="1"/>
              </p:cNvSpPr>
              <p:nvPr/>
            </p:nvSpPr>
            <p:spPr bwMode="auto">
              <a:xfrm>
                <a:off x="8975" y="3070"/>
                <a:ext cx="496" cy="5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0" name="Rectangle 100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2" name="Rectangle 102"/>
          <p:cNvSpPr>
            <a:spLocks noChangeArrowheads="1"/>
          </p:cNvSpPr>
          <p:nvPr/>
        </p:nvSpPr>
        <p:spPr bwMode="auto">
          <a:xfrm>
            <a:off x="0" y="2000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4" name="Rectangle 104"/>
          <p:cNvSpPr>
            <a:spLocks noChangeArrowheads="1"/>
          </p:cNvSpPr>
          <p:nvPr/>
        </p:nvSpPr>
        <p:spPr bwMode="auto">
          <a:xfrm>
            <a:off x="0" y="40005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229" name="Picture 10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0" y="6324600"/>
            <a:ext cx="533400" cy="200025"/>
          </a:xfrm>
          <a:prstGeom prst="rect">
            <a:avLst/>
          </a:prstGeom>
          <a:noFill/>
        </p:spPr>
      </p:pic>
      <p:pic>
        <p:nvPicPr>
          <p:cNvPr id="5227" name="Picture 10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29200" y="5334000"/>
            <a:ext cx="533400" cy="200025"/>
          </a:xfrm>
          <a:prstGeom prst="rect">
            <a:avLst/>
          </a:prstGeom>
          <a:noFill/>
        </p:spPr>
      </p:pic>
      <p:grpSp>
        <p:nvGrpSpPr>
          <p:cNvPr id="5225" name="Group 105"/>
          <p:cNvGrpSpPr>
            <a:grpSpLocks noChangeAspect="1"/>
          </p:cNvGrpSpPr>
          <p:nvPr/>
        </p:nvGrpSpPr>
        <p:grpSpPr bwMode="auto">
          <a:xfrm>
            <a:off x="5049837" y="5562600"/>
            <a:ext cx="4094163" cy="1166813"/>
            <a:chOff x="3568" y="2512"/>
            <a:chExt cx="6447" cy="1837"/>
          </a:xfrm>
        </p:grpSpPr>
        <p:sp>
          <p:nvSpPr>
            <p:cNvPr id="5242" name="AutoShape 122"/>
            <p:cNvSpPr>
              <a:spLocks noChangeArrowheads="1" noTextEdit="1"/>
            </p:cNvSpPr>
            <p:nvPr/>
          </p:nvSpPr>
          <p:spPr bwMode="auto">
            <a:xfrm>
              <a:off x="3568" y="2512"/>
              <a:ext cx="6447" cy="1837"/>
            </a:xfrm>
            <a:prstGeom prst="flowChartProcess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1" name="AutoShape 121"/>
            <p:cNvSpPr>
              <a:spLocks noChangeArrowheads="1"/>
            </p:cNvSpPr>
            <p:nvPr/>
          </p:nvSpPr>
          <p:spPr bwMode="auto">
            <a:xfrm rot="16200000">
              <a:off x="7879" y="3502"/>
              <a:ext cx="422" cy="446"/>
            </a:xfrm>
            <a:prstGeom prst="flowChartDelay">
              <a:avLst/>
            </a:prstGeom>
            <a:solidFill>
              <a:srgbClr val="BFBFB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0" name="AutoShape 120"/>
            <p:cNvSpPr>
              <a:spLocks noChangeArrowheads="1"/>
            </p:cNvSpPr>
            <p:nvPr/>
          </p:nvSpPr>
          <p:spPr bwMode="auto">
            <a:xfrm rot="16200000">
              <a:off x="3874" y="3497"/>
              <a:ext cx="422" cy="448"/>
            </a:xfrm>
            <a:prstGeom prst="flowChartDelay">
              <a:avLst/>
            </a:prstGeom>
            <a:solidFill>
              <a:srgbClr val="BFBFB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39" name="Rectangle 119"/>
            <p:cNvSpPr>
              <a:spLocks noChangeArrowheads="1"/>
            </p:cNvSpPr>
            <p:nvPr/>
          </p:nvSpPr>
          <p:spPr bwMode="auto">
            <a:xfrm>
              <a:off x="3808" y="3019"/>
              <a:ext cx="4717" cy="473"/>
            </a:xfrm>
            <a:prstGeom prst="rect">
              <a:avLst/>
            </a:prstGeom>
            <a:solidFill>
              <a:srgbClr val="D8D8D8"/>
            </a:solidFill>
            <a:ln w="25400">
              <a:solidFill>
                <a:srgbClr val="D8D8D8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38" name="Rectangle 118"/>
            <p:cNvSpPr>
              <a:spLocks noChangeArrowheads="1"/>
            </p:cNvSpPr>
            <p:nvPr/>
          </p:nvSpPr>
          <p:spPr bwMode="auto">
            <a:xfrm>
              <a:off x="3673" y="3932"/>
              <a:ext cx="4822" cy="417"/>
            </a:xfrm>
            <a:prstGeom prst="rect">
              <a:avLst/>
            </a:prstGeom>
            <a:solidFill>
              <a:srgbClr val="BFBFB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payload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37" name="Text Box 117"/>
            <p:cNvSpPr txBox="1">
              <a:spLocks noChangeArrowheads="1"/>
            </p:cNvSpPr>
            <p:nvPr/>
          </p:nvSpPr>
          <p:spPr bwMode="auto">
            <a:xfrm>
              <a:off x="3861" y="3850"/>
              <a:ext cx="442" cy="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F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36" name="Text Box 116"/>
            <p:cNvSpPr txBox="1">
              <a:spLocks noChangeArrowheads="1"/>
            </p:cNvSpPr>
            <p:nvPr/>
          </p:nvSpPr>
          <p:spPr bwMode="auto">
            <a:xfrm>
              <a:off x="7872" y="3863"/>
              <a:ext cx="441" cy="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G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35" name="AutoShape 115"/>
            <p:cNvSpPr>
              <a:spLocks noChangeShapeType="1"/>
            </p:cNvSpPr>
            <p:nvPr/>
          </p:nvSpPr>
          <p:spPr bwMode="auto">
            <a:xfrm flipV="1">
              <a:off x="4085" y="2568"/>
              <a:ext cx="1" cy="111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34" name="AutoShape 114"/>
            <p:cNvSpPr>
              <a:spLocks noChangeShapeType="1"/>
            </p:cNvSpPr>
            <p:nvPr/>
          </p:nvSpPr>
          <p:spPr bwMode="auto">
            <a:xfrm>
              <a:off x="4076" y="3681"/>
              <a:ext cx="5046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33" name="AutoShape 113"/>
            <p:cNvSpPr>
              <a:spLocks noChangeShapeType="1"/>
            </p:cNvSpPr>
            <p:nvPr/>
          </p:nvSpPr>
          <p:spPr bwMode="auto">
            <a:xfrm flipV="1">
              <a:off x="8087" y="2558"/>
              <a:ext cx="1" cy="111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32" name="AutoShape 112"/>
            <p:cNvSpPr>
              <a:spLocks noChangeShapeType="1"/>
            </p:cNvSpPr>
            <p:nvPr/>
          </p:nvSpPr>
          <p:spPr bwMode="auto">
            <a:xfrm flipV="1">
              <a:off x="3785" y="3492"/>
              <a:ext cx="5627" cy="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31" name="Text Box 111"/>
            <p:cNvSpPr txBox="1">
              <a:spLocks noChangeArrowheads="1"/>
            </p:cNvSpPr>
            <p:nvPr/>
          </p:nvSpPr>
          <p:spPr bwMode="auto">
            <a:xfrm>
              <a:off x="8425" y="3112"/>
              <a:ext cx="1590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tangency line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30" name="Text Box 110"/>
            <p:cNvSpPr txBox="1">
              <a:spLocks noChangeArrowheads="1"/>
            </p:cNvSpPr>
            <p:nvPr/>
          </p:nvSpPr>
          <p:spPr bwMode="auto">
            <a:xfrm>
              <a:off x="5590" y="3052"/>
              <a:ext cx="1170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target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28" name="Text Box 108"/>
            <p:cNvSpPr txBox="1">
              <a:spLocks noChangeArrowheads="1"/>
            </p:cNvSpPr>
            <p:nvPr/>
          </p:nvSpPr>
          <p:spPr bwMode="auto">
            <a:xfrm>
              <a:off x="8591" y="3572"/>
              <a:ext cx="1099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26" name="Text Box 106"/>
            <p:cNvSpPr txBox="1">
              <a:spLocks noChangeArrowheads="1"/>
            </p:cNvSpPr>
            <p:nvPr/>
          </p:nvSpPr>
          <p:spPr bwMode="auto">
            <a:xfrm>
              <a:off x="4016" y="2512"/>
              <a:ext cx="1166" cy="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243" name="Rectangle 1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49" name="Rectangle 129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51" name="Rectangle 131"/>
          <p:cNvSpPr>
            <a:spLocks noChangeArrowheads="1"/>
          </p:cNvSpPr>
          <p:nvPr/>
        </p:nvSpPr>
        <p:spPr bwMode="auto">
          <a:xfrm>
            <a:off x="0" y="2000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1828800" y="495300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Case 0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7696200" y="175260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Case 1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6781800" y="365760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Case 2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6858000" y="548640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Case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85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0" y="5905593"/>
            <a:ext cx="8946522" cy="952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9544-12ED-444B-B566-2D2D2B39C22A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32840" name="Picture 72"/>
          <p:cNvPicPr>
            <a:picLocks noChangeAspect="1" noChangeArrowheads="1"/>
          </p:cNvPicPr>
          <p:nvPr/>
        </p:nvPicPr>
        <p:blipFill>
          <a:blip r:embed="rId2" cstate="print"/>
          <a:srcRect l="12571" t="24381" r="12571" b="8571"/>
          <a:stretch>
            <a:fillRect/>
          </a:stretch>
        </p:blipFill>
        <p:spPr bwMode="auto">
          <a:xfrm>
            <a:off x="0" y="-46534"/>
            <a:ext cx="9144000" cy="6142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TextBox 77"/>
          <p:cNvSpPr txBox="1"/>
          <p:nvPr/>
        </p:nvSpPr>
        <p:spPr>
          <a:xfrm>
            <a:off x="533400" y="6248400"/>
            <a:ext cx="2047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desired twist for case </a:t>
            </a:r>
            <a:r>
              <a:rPr lang="en-US" sz="1600" i="1" dirty="0" err="1" smtClean="0"/>
              <a:t>i</a:t>
            </a:r>
            <a:endParaRPr lang="en-US" sz="1600" i="1" dirty="0"/>
          </a:p>
        </p:txBody>
      </p:sp>
      <p:sp>
        <p:nvSpPr>
          <p:cNvPr id="79" name="TextBox 78"/>
          <p:cNvSpPr txBox="1"/>
          <p:nvPr/>
        </p:nvSpPr>
        <p:spPr>
          <a:xfrm>
            <a:off x="1219200" y="6519446"/>
            <a:ext cx="2663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deflection wrenches for case </a:t>
            </a:r>
            <a:r>
              <a:rPr lang="en-US" sz="1600" i="1" dirty="0" err="1" smtClean="0"/>
              <a:t>i</a:t>
            </a:r>
            <a:endParaRPr lang="en-US" sz="1600" dirty="0"/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2590800" y="6096000"/>
            <a:ext cx="3810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rot="5400000" flipH="1" flipV="1">
            <a:off x="3429000" y="6096000"/>
            <a:ext cx="3810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4191000" y="6519446"/>
            <a:ext cx="2851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set of wrenches that span space</a:t>
            </a:r>
            <a:endParaRPr lang="en-US" sz="1600" dirty="0"/>
          </a:p>
        </p:txBody>
      </p:sp>
      <p:sp>
        <p:nvSpPr>
          <p:cNvPr id="94" name="TextBox 93"/>
          <p:cNvSpPr txBox="1"/>
          <p:nvPr/>
        </p:nvSpPr>
        <p:spPr>
          <a:xfrm>
            <a:off x="6019800" y="6324600"/>
            <a:ext cx="28732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decompose the sensed wrench</a:t>
            </a:r>
            <a:endParaRPr lang="en-US" sz="1600" dirty="0"/>
          </a:p>
        </p:txBody>
      </p:sp>
      <p:cxnSp>
        <p:nvCxnSpPr>
          <p:cNvPr id="97" name="Straight Arrow Connector 96"/>
          <p:cNvCxnSpPr/>
          <p:nvPr/>
        </p:nvCxnSpPr>
        <p:spPr>
          <a:xfrm rot="16200000" flipV="1">
            <a:off x="4953000" y="6248400"/>
            <a:ext cx="3810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rot="16200000" flipV="1">
            <a:off x="6324600" y="6172200"/>
            <a:ext cx="3810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493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52400" y="5905593"/>
            <a:ext cx="8946522" cy="952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840" name="Picture 72"/>
          <p:cNvPicPr>
            <a:picLocks noChangeAspect="1" noChangeArrowheads="1"/>
          </p:cNvPicPr>
          <p:nvPr/>
        </p:nvPicPr>
        <p:blipFill>
          <a:blip r:embed="rId2" cstate="print"/>
          <a:srcRect l="12571" t="24381" r="12571" b="8571"/>
          <a:stretch>
            <a:fillRect/>
          </a:stretch>
        </p:blipFill>
        <p:spPr bwMode="auto">
          <a:xfrm>
            <a:off x="0" y="-46534"/>
            <a:ext cx="9144000" cy="6142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33"/>
          <p:cNvSpPr/>
          <p:nvPr/>
        </p:nvSpPr>
        <p:spPr>
          <a:xfrm>
            <a:off x="2514600" y="2971800"/>
            <a:ext cx="4343400" cy="1905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9544-12ED-444B-B566-2D2D2B39C22A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533400" y="6248400"/>
            <a:ext cx="2047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desired twist for case </a:t>
            </a:r>
            <a:r>
              <a:rPr lang="en-US" sz="1600" i="1" dirty="0" err="1" smtClean="0"/>
              <a:t>i</a:t>
            </a:r>
            <a:endParaRPr lang="en-US" sz="1600" i="1" dirty="0"/>
          </a:p>
        </p:txBody>
      </p:sp>
      <p:sp>
        <p:nvSpPr>
          <p:cNvPr id="79" name="TextBox 78"/>
          <p:cNvSpPr txBox="1"/>
          <p:nvPr/>
        </p:nvSpPr>
        <p:spPr>
          <a:xfrm>
            <a:off x="1219200" y="6519446"/>
            <a:ext cx="2663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deflection wrenches for case </a:t>
            </a:r>
            <a:r>
              <a:rPr lang="en-US" sz="1600" i="1" dirty="0" err="1" smtClean="0"/>
              <a:t>i</a:t>
            </a:r>
            <a:endParaRPr lang="en-US" sz="1600" dirty="0"/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2590800" y="6096000"/>
            <a:ext cx="3810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rot="5400000" flipH="1" flipV="1">
            <a:off x="3429000" y="6096000"/>
            <a:ext cx="3810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4191000" y="6519446"/>
            <a:ext cx="2851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set of wrenches that span space</a:t>
            </a:r>
            <a:endParaRPr lang="en-US" sz="1600" dirty="0"/>
          </a:p>
        </p:txBody>
      </p:sp>
      <p:sp>
        <p:nvSpPr>
          <p:cNvPr id="94" name="TextBox 93"/>
          <p:cNvSpPr txBox="1"/>
          <p:nvPr/>
        </p:nvSpPr>
        <p:spPr>
          <a:xfrm>
            <a:off x="6019800" y="6324600"/>
            <a:ext cx="28732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decompose the sensed wrench</a:t>
            </a:r>
            <a:endParaRPr lang="en-US" sz="1600" dirty="0"/>
          </a:p>
        </p:txBody>
      </p:sp>
      <p:cxnSp>
        <p:nvCxnSpPr>
          <p:cNvPr id="97" name="Straight Arrow Connector 96"/>
          <p:cNvCxnSpPr/>
          <p:nvPr/>
        </p:nvCxnSpPr>
        <p:spPr>
          <a:xfrm rot="16200000" flipV="1">
            <a:off x="4953000" y="6248400"/>
            <a:ext cx="3810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rot="16200000" flipV="1">
            <a:off x="6324600" y="6172200"/>
            <a:ext cx="3810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1"/>
          <p:cNvGrpSpPr/>
          <p:nvPr/>
        </p:nvGrpSpPr>
        <p:grpSpPr>
          <a:xfrm>
            <a:off x="2590800" y="3048000"/>
            <a:ext cx="4454525" cy="1704975"/>
            <a:chOff x="4689475" y="1371600"/>
            <a:chExt cx="4454525" cy="1704975"/>
          </a:xfrm>
        </p:grpSpPr>
        <p:pic>
          <p:nvPicPr>
            <p:cNvPr id="13" name="Picture 4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153400" y="2286000"/>
              <a:ext cx="533400" cy="200025"/>
            </a:xfrm>
            <a:prstGeom prst="rect">
              <a:avLst/>
            </a:prstGeom>
            <a:noFill/>
          </p:spPr>
        </p:pic>
        <p:pic>
          <p:nvPicPr>
            <p:cNvPr id="14" name="Picture 40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48400" y="2286000"/>
              <a:ext cx="85725" cy="180975"/>
            </a:xfrm>
            <a:prstGeom prst="rect">
              <a:avLst/>
            </a:prstGeom>
            <a:noFill/>
          </p:spPr>
        </p:pic>
        <p:pic>
          <p:nvPicPr>
            <p:cNvPr id="15" name="Picture 38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0" y="1371600"/>
              <a:ext cx="533400" cy="200025"/>
            </a:xfrm>
            <a:prstGeom prst="rect">
              <a:avLst/>
            </a:prstGeom>
            <a:noFill/>
          </p:spPr>
        </p:pic>
        <p:grpSp>
          <p:nvGrpSpPr>
            <p:cNvPr id="3" name="Group 36"/>
            <p:cNvGrpSpPr>
              <a:grpSpLocks noChangeAspect="1"/>
            </p:cNvGrpSpPr>
            <p:nvPr/>
          </p:nvGrpSpPr>
          <p:grpSpPr bwMode="auto">
            <a:xfrm>
              <a:off x="4689475" y="1524000"/>
              <a:ext cx="4454525" cy="1552575"/>
              <a:chOff x="2344" y="1925"/>
              <a:chExt cx="7016" cy="2445"/>
            </a:xfrm>
          </p:grpSpPr>
          <p:sp>
            <p:nvSpPr>
              <p:cNvPr id="17" name="AutoShape 56"/>
              <p:cNvSpPr>
                <a:spLocks noChangeArrowheads="1" noTextEdit="1"/>
              </p:cNvSpPr>
              <p:nvPr/>
            </p:nvSpPr>
            <p:spPr bwMode="auto">
              <a:xfrm>
                <a:off x="2344" y="1925"/>
                <a:ext cx="7016" cy="2445"/>
              </a:xfrm>
              <a:prstGeom prst="flowChartProcess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AutoShape 55"/>
              <p:cNvSpPr>
                <a:spLocks noChangeArrowheads="1"/>
              </p:cNvSpPr>
              <p:nvPr/>
            </p:nvSpPr>
            <p:spPr bwMode="auto">
              <a:xfrm rot="16200000">
                <a:off x="7879" y="3502"/>
                <a:ext cx="422" cy="446"/>
              </a:xfrm>
              <a:prstGeom prst="flowChartDelay">
                <a:avLst/>
              </a:prstGeom>
              <a:solidFill>
                <a:srgbClr val="BFBFB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54"/>
              <p:cNvSpPr>
                <a:spLocks noChangeArrowheads="1"/>
              </p:cNvSpPr>
              <p:nvPr/>
            </p:nvSpPr>
            <p:spPr bwMode="auto">
              <a:xfrm rot="8746643">
                <a:off x="2726" y="2829"/>
                <a:ext cx="3111" cy="473"/>
              </a:xfrm>
              <a:prstGeom prst="rect">
                <a:avLst/>
              </a:prstGeom>
              <a:solidFill>
                <a:srgbClr val="D8D8D8"/>
              </a:solidFill>
              <a:ln w="25400">
                <a:solidFill>
                  <a:srgbClr val="D8D8D8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53"/>
              <p:cNvSpPr>
                <a:spLocks noChangeArrowheads="1"/>
              </p:cNvSpPr>
              <p:nvPr/>
            </p:nvSpPr>
            <p:spPr bwMode="auto">
              <a:xfrm>
                <a:off x="3673" y="3937"/>
                <a:ext cx="4822" cy="433"/>
              </a:xfrm>
              <a:prstGeom prst="rect">
                <a:avLst/>
              </a:prstGeom>
              <a:solidFill>
                <a:srgbClr val="BFBFB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payload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Text Box 52"/>
              <p:cNvSpPr txBox="1">
                <a:spLocks noChangeArrowheads="1"/>
              </p:cNvSpPr>
              <p:nvPr/>
            </p:nvSpPr>
            <p:spPr bwMode="auto">
              <a:xfrm>
                <a:off x="3861" y="3863"/>
                <a:ext cx="448" cy="4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F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 Box 51"/>
              <p:cNvSpPr txBox="1">
                <a:spLocks noChangeArrowheads="1"/>
              </p:cNvSpPr>
              <p:nvPr/>
            </p:nvSpPr>
            <p:spPr bwMode="auto">
              <a:xfrm>
                <a:off x="7872" y="3863"/>
                <a:ext cx="441" cy="4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G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AutoShape 50"/>
              <p:cNvSpPr>
                <a:spLocks noChangeArrowheads="1"/>
              </p:cNvSpPr>
              <p:nvPr/>
            </p:nvSpPr>
            <p:spPr bwMode="auto">
              <a:xfrm rot="16200000">
                <a:off x="3874" y="3497"/>
                <a:ext cx="422" cy="448"/>
              </a:xfrm>
              <a:prstGeom prst="flowChartDelay">
                <a:avLst/>
              </a:prstGeom>
              <a:solidFill>
                <a:srgbClr val="BFBFB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AutoShape 49"/>
              <p:cNvSpPr>
                <a:spLocks noChangeAspect="1" noChangeShapeType="1"/>
              </p:cNvSpPr>
              <p:nvPr/>
            </p:nvSpPr>
            <p:spPr bwMode="auto">
              <a:xfrm flipV="1">
                <a:off x="4085" y="2007"/>
                <a:ext cx="3" cy="167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AutoShape 48"/>
              <p:cNvSpPr>
                <a:spLocks noChangeShapeType="1"/>
              </p:cNvSpPr>
              <p:nvPr/>
            </p:nvSpPr>
            <p:spPr bwMode="auto">
              <a:xfrm>
                <a:off x="4076" y="3681"/>
                <a:ext cx="5046" cy="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Text Box 46"/>
              <p:cNvSpPr txBox="1">
                <a:spLocks noChangeArrowheads="1"/>
              </p:cNvSpPr>
              <p:nvPr/>
            </p:nvSpPr>
            <p:spPr bwMode="auto">
              <a:xfrm>
                <a:off x="8202" y="3039"/>
                <a:ext cx="1099" cy="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Text Box 45"/>
              <p:cNvSpPr txBox="1">
                <a:spLocks noChangeArrowheads="1"/>
              </p:cNvSpPr>
              <p:nvPr/>
            </p:nvSpPr>
            <p:spPr bwMode="auto">
              <a:xfrm>
                <a:off x="5377" y="2357"/>
                <a:ext cx="1966" cy="4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Tangency line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Text Box 44"/>
              <p:cNvSpPr txBox="1">
                <a:spLocks noChangeArrowheads="1"/>
              </p:cNvSpPr>
              <p:nvPr/>
            </p:nvSpPr>
            <p:spPr bwMode="auto">
              <a:xfrm>
                <a:off x="4088" y="2375"/>
                <a:ext cx="1170" cy="5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Target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AutoShape 43"/>
              <p:cNvSpPr>
                <a:spLocks noChangeShapeType="1"/>
              </p:cNvSpPr>
              <p:nvPr/>
            </p:nvSpPr>
            <p:spPr bwMode="auto">
              <a:xfrm flipH="1">
                <a:off x="2777" y="2007"/>
                <a:ext cx="3451" cy="2337"/>
              </a:xfrm>
              <a:prstGeom prst="straightConnector1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AutoShape 42"/>
              <p:cNvSpPr>
                <a:spLocks noChangeAspect="1" noChangeShapeType="1"/>
              </p:cNvSpPr>
              <p:nvPr/>
            </p:nvSpPr>
            <p:spPr bwMode="auto">
              <a:xfrm rot="5400000" flipH="1">
                <a:off x="3332" y="3004"/>
                <a:ext cx="1070" cy="72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none" w="lg" len="lg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Arc 41"/>
              <p:cNvSpPr>
                <a:spLocks/>
              </p:cNvSpPr>
              <p:nvPr/>
            </p:nvSpPr>
            <p:spPr bwMode="auto">
              <a:xfrm rot="16427609" flipV="1">
                <a:off x="3924" y="2710"/>
                <a:ext cx="702" cy="118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36375"/>
                  <a:gd name="T2" fmla="*/ 15756 w 21600"/>
                  <a:gd name="T3" fmla="*/ 36375 h 36375"/>
                  <a:gd name="T4" fmla="*/ 0 w 21600"/>
                  <a:gd name="T5" fmla="*/ 21600 h 36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6375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7088"/>
                      <a:pt x="19510" y="32371"/>
                      <a:pt x="15756" y="36375"/>
                    </a:cubicBezTo>
                  </a:path>
                  <a:path w="21600" h="36375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7088"/>
                      <a:pt x="19510" y="32371"/>
                      <a:pt x="15756" y="36375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Text Box 39"/>
              <p:cNvSpPr txBox="1">
                <a:spLocks noChangeArrowheads="1"/>
              </p:cNvSpPr>
              <p:nvPr/>
            </p:nvSpPr>
            <p:spPr bwMode="auto">
              <a:xfrm>
                <a:off x="4647" y="3039"/>
                <a:ext cx="520" cy="6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" name="Text Box 37"/>
              <p:cNvSpPr txBox="1">
                <a:spLocks noChangeArrowheads="1"/>
              </p:cNvSpPr>
              <p:nvPr/>
            </p:nvSpPr>
            <p:spPr bwMode="auto">
              <a:xfrm>
                <a:off x="2993" y="2007"/>
                <a:ext cx="1044" cy="4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77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152400" y="5905593"/>
            <a:ext cx="8946522" cy="952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Arrow Connector 97"/>
          <p:cNvCxnSpPr/>
          <p:nvPr/>
        </p:nvCxnSpPr>
        <p:spPr>
          <a:xfrm rot="16200000" flipV="1">
            <a:off x="6324600" y="6172200"/>
            <a:ext cx="3810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rot="16200000" flipV="1">
            <a:off x="4953000" y="6248400"/>
            <a:ext cx="3810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rot="5400000" flipH="1" flipV="1">
            <a:off x="3429000" y="6096000"/>
            <a:ext cx="3810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2590800" y="6096000"/>
            <a:ext cx="3810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840" name="Picture 72"/>
          <p:cNvPicPr>
            <a:picLocks noChangeAspect="1" noChangeArrowheads="1"/>
          </p:cNvPicPr>
          <p:nvPr/>
        </p:nvPicPr>
        <p:blipFill>
          <a:blip r:embed="rId2" cstate="print"/>
          <a:srcRect l="12571" t="24381" r="12571" b="8571"/>
          <a:stretch>
            <a:fillRect/>
          </a:stretch>
        </p:blipFill>
        <p:spPr bwMode="auto">
          <a:xfrm>
            <a:off x="0" y="-46534"/>
            <a:ext cx="9144000" cy="6142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33"/>
          <p:cNvSpPr/>
          <p:nvPr/>
        </p:nvSpPr>
        <p:spPr>
          <a:xfrm>
            <a:off x="2438400" y="3962400"/>
            <a:ext cx="4343400" cy="2209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9544-12ED-444B-B566-2D2D2B39C22A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533400" y="6248400"/>
            <a:ext cx="2047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desired twist for case </a:t>
            </a:r>
            <a:r>
              <a:rPr lang="en-US" sz="1600" i="1" dirty="0" err="1" smtClean="0"/>
              <a:t>i</a:t>
            </a:r>
            <a:endParaRPr lang="en-US" sz="1600" i="1" dirty="0"/>
          </a:p>
        </p:txBody>
      </p:sp>
      <p:sp>
        <p:nvSpPr>
          <p:cNvPr id="79" name="TextBox 78"/>
          <p:cNvSpPr txBox="1"/>
          <p:nvPr/>
        </p:nvSpPr>
        <p:spPr>
          <a:xfrm>
            <a:off x="1219200" y="6519446"/>
            <a:ext cx="2663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deflection wrenches for case </a:t>
            </a:r>
            <a:r>
              <a:rPr lang="en-US" sz="1600" i="1" dirty="0" err="1" smtClean="0"/>
              <a:t>i</a:t>
            </a:r>
            <a:endParaRPr lang="en-US" sz="1600" dirty="0"/>
          </a:p>
        </p:txBody>
      </p:sp>
      <p:sp>
        <p:nvSpPr>
          <p:cNvPr id="89" name="TextBox 88"/>
          <p:cNvSpPr txBox="1"/>
          <p:nvPr/>
        </p:nvSpPr>
        <p:spPr>
          <a:xfrm>
            <a:off x="4191000" y="6519446"/>
            <a:ext cx="2851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set of wrenches that span space</a:t>
            </a:r>
            <a:endParaRPr lang="en-US" sz="1600" dirty="0"/>
          </a:p>
        </p:txBody>
      </p:sp>
      <p:sp>
        <p:nvSpPr>
          <p:cNvPr id="94" name="TextBox 93"/>
          <p:cNvSpPr txBox="1"/>
          <p:nvPr/>
        </p:nvSpPr>
        <p:spPr>
          <a:xfrm>
            <a:off x="6019800" y="6324600"/>
            <a:ext cx="28732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decompose the sensed wrench</a:t>
            </a:r>
            <a:endParaRPr lang="en-US" sz="16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2590800" y="3886200"/>
            <a:ext cx="4108450" cy="2089150"/>
            <a:chOff x="5035550" y="3276600"/>
            <a:chExt cx="4108450" cy="2089150"/>
          </a:xfrm>
        </p:grpSpPr>
        <p:pic>
          <p:nvPicPr>
            <p:cNvPr id="36" name="Picture 7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458200" y="4038600"/>
              <a:ext cx="533400" cy="200025"/>
            </a:xfrm>
            <a:prstGeom prst="rect">
              <a:avLst/>
            </a:prstGeom>
            <a:noFill/>
          </p:spPr>
        </p:pic>
        <p:pic>
          <p:nvPicPr>
            <p:cNvPr id="37" name="Picture 7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410200" y="3429000"/>
              <a:ext cx="533400" cy="200025"/>
            </a:xfrm>
            <a:prstGeom prst="rect">
              <a:avLst/>
            </a:prstGeom>
            <a:noFill/>
          </p:spPr>
        </p:pic>
        <p:pic>
          <p:nvPicPr>
            <p:cNvPr id="38" name="Picture 7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24875" y="3810000"/>
              <a:ext cx="85725" cy="180975"/>
            </a:xfrm>
            <a:prstGeom prst="rect">
              <a:avLst/>
            </a:prstGeom>
            <a:noFill/>
          </p:spPr>
        </p:pic>
        <p:grpSp>
          <p:nvGrpSpPr>
            <p:cNvPr id="39" name="Group 69"/>
            <p:cNvGrpSpPr>
              <a:grpSpLocks noChangeAspect="1"/>
            </p:cNvGrpSpPr>
            <p:nvPr/>
          </p:nvGrpSpPr>
          <p:grpSpPr bwMode="auto">
            <a:xfrm>
              <a:off x="5035550" y="3276600"/>
              <a:ext cx="4108450" cy="2089150"/>
              <a:chOff x="3484" y="2397"/>
              <a:chExt cx="6471" cy="3290"/>
            </a:xfrm>
          </p:grpSpPr>
          <p:sp>
            <p:nvSpPr>
              <p:cNvPr id="40" name="AutoShape 93"/>
              <p:cNvSpPr>
                <a:spLocks noChangeArrowheads="1" noTextEdit="1"/>
              </p:cNvSpPr>
              <p:nvPr/>
            </p:nvSpPr>
            <p:spPr bwMode="auto">
              <a:xfrm>
                <a:off x="3484" y="2397"/>
                <a:ext cx="6471" cy="3290"/>
              </a:xfrm>
              <a:prstGeom prst="flowChartProcess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AutoShape 92"/>
              <p:cNvSpPr>
                <a:spLocks noChangeArrowheads="1"/>
              </p:cNvSpPr>
              <p:nvPr/>
            </p:nvSpPr>
            <p:spPr bwMode="auto">
              <a:xfrm rot="16200000">
                <a:off x="7879" y="3502"/>
                <a:ext cx="422" cy="446"/>
              </a:xfrm>
              <a:prstGeom prst="flowChartDelay">
                <a:avLst/>
              </a:prstGeom>
              <a:solidFill>
                <a:srgbClr val="BFBFB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91"/>
              <p:cNvSpPr>
                <a:spLocks noChangeArrowheads="1"/>
              </p:cNvSpPr>
              <p:nvPr/>
            </p:nvSpPr>
            <p:spPr bwMode="auto">
              <a:xfrm rot="3668893">
                <a:off x="7188" y="3805"/>
                <a:ext cx="3290" cy="473"/>
              </a:xfrm>
              <a:prstGeom prst="rect">
                <a:avLst/>
              </a:prstGeom>
              <a:solidFill>
                <a:srgbClr val="D8D8D8"/>
              </a:solidFill>
              <a:ln w="25400">
                <a:solidFill>
                  <a:srgbClr val="D8D8D8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90"/>
              <p:cNvSpPr>
                <a:spLocks noChangeArrowheads="1"/>
              </p:cNvSpPr>
              <p:nvPr/>
            </p:nvSpPr>
            <p:spPr bwMode="auto">
              <a:xfrm>
                <a:off x="3673" y="3932"/>
                <a:ext cx="4822" cy="1121"/>
              </a:xfrm>
              <a:prstGeom prst="rect">
                <a:avLst/>
              </a:prstGeom>
              <a:solidFill>
                <a:srgbClr val="BFBFB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payload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" name="Text Box 89"/>
              <p:cNvSpPr txBox="1">
                <a:spLocks noChangeArrowheads="1"/>
              </p:cNvSpPr>
              <p:nvPr/>
            </p:nvSpPr>
            <p:spPr bwMode="auto">
              <a:xfrm>
                <a:off x="3861" y="3941"/>
                <a:ext cx="442" cy="4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F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5" name="Text Box 88"/>
              <p:cNvSpPr txBox="1">
                <a:spLocks noChangeArrowheads="1"/>
              </p:cNvSpPr>
              <p:nvPr/>
            </p:nvSpPr>
            <p:spPr bwMode="auto">
              <a:xfrm>
                <a:off x="7872" y="3941"/>
                <a:ext cx="441" cy="4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G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" name="AutoShape 87"/>
              <p:cNvSpPr>
                <a:spLocks noChangeArrowheads="1"/>
              </p:cNvSpPr>
              <p:nvPr/>
            </p:nvSpPr>
            <p:spPr bwMode="auto">
              <a:xfrm rot="16200000">
                <a:off x="3874" y="3497"/>
                <a:ext cx="422" cy="448"/>
              </a:xfrm>
              <a:prstGeom prst="flowChartDelay">
                <a:avLst/>
              </a:prstGeom>
              <a:solidFill>
                <a:srgbClr val="BFBFB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AutoShape 86"/>
              <p:cNvSpPr>
                <a:spLocks noChangeShapeType="1"/>
              </p:cNvSpPr>
              <p:nvPr/>
            </p:nvSpPr>
            <p:spPr bwMode="auto">
              <a:xfrm flipV="1">
                <a:off x="4085" y="2568"/>
                <a:ext cx="1" cy="111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AutoShape 85"/>
              <p:cNvSpPr>
                <a:spLocks noChangeShapeType="1"/>
              </p:cNvSpPr>
              <p:nvPr/>
            </p:nvSpPr>
            <p:spPr bwMode="auto">
              <a:xfrm flipV="1">
                <a:off x="4086" y="3681"/>
                <a:ext cx="5706" cy="1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AutoShape 84"/>
              <p:cNvSpPr>
                <a:spLocks noChangeShapeType="1"/>
              </p:cNvSpPr>
              <p:nvPr/>
            </p:nvSpPr>
            <p:spPr bwMode="auto">
              <a:xfrm flipV="1">
                <a:off x="8087" y="2558"/>
                <a:ext cx="1" cy="111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AutoShape 83"/>
              <p:cNvSpPr>
                <a:spLocks noChangeShapeType="1"/>
              </p:cNvSpPr>
              <p:nvPr/>
            </p:nvSpPr>
            <p:spPr bwMode="auto">
              <a:xfrm flipH="1">
                <a:off x="5158" y="2705"/>
                <a:ext cx="4377" cy="2917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AutoShape 82"/>
              <p:cNvSpPr>
                <a:spLocks noChangeShapeType="1"/>
              </p:cNvSpPr>
              <p:nvPr/>
            </p:nvSpPr>
            <p:spPr bwMode="auto">
              <a:xfrm>
                <a:off x="3959" y="3492"/>
                <a:ext cx="1144" cy="207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AutoShape 81"/>
              <p:cNvSpPr>
                <a:spLocks noChangeShapeType="1"/>
              </p:cNvSpPr>
              <p:nvPr/>
            </p:nvSpPr>
            <p:spPr bwMode="auto">
              <a:xfrm>
                <a:off x="7804" y="2731"/>
                <a:ext cx="1596" cy="2891"/>
              </a:xfrm>
              <a:prstGeom prst="straightConnector1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80"/>
              <p:cNvSpPr>
                <a:spLocks noChangeArrowheads="1"/>
              </p:cNvSpPr>
              <p:nvPr/>
            </p:nvSpPr>
            <p:spPr bwMode="auto">
              <a:xfrm rot="19800000">
                <a:off x="5094" y="5460"/>
                <a:ext cx="144" cy="14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79"/>
              <p:cNvSpPr>
                <a:spLocks noChangeArrowheads="1"/>
              </p:cNvSpPr>
              <p:nvPr/>
            </p:nvSpPr>
            <p:spPr bwMode="auto">
              <a:xfrm rot="19800000">
                <a:off x="8219" y="3368"/>
                <a:ext cx="144" cy="14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Text Box 78"/>
              <p:cNvSpPr txBox="1">
                <a:spLocks noChangeArrowheads="1"/>
              </p:cNvSpPr>
              <p:nvPr/>
            </p:nvSpPr>
            <p:spPr bwMode="auto">
              <a:xfrm>
                <a:off x="7566" y="5125"/>
                <a:ext cx="1966" cy="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Tangency line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" name="Text Box 77"/>
              <p:cNvSpPr txBox="1">
                <a:spLocks noChangeArrowheads="1"/>
              </p:cNvSpPr>
              <p:nvPr/>
            </p:nvSpPr>
            <p:spPr bwMode="auto">
              <a:xfrm>
                <a:off x="8785" y="4422"/>
                <a:ext cx="1007" cy="5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Target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" name="Text Box 75"/>
              <p:cNvSpPr txBox="1">
                <a:spLocks noChangeArrowheads="1"/>
              </p:cNvSpPr>
              <p:nvPr/>
            </p:nvSpPr>
            <p:spPr bwMode="auto">
              <a:xfrm>
                <a:off x="8785" y="3666"/>
                <a:ext cx="1099" cy="6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" name="Text Box 73"/>
              <p:cNvSpPr txBox="1">
                <a:spLocks noChangeArrowheads="1"/>
              </p:cNvSpPr>
              <p:nvPr/>
            </p:nvSpPr>
            <p:spPr bwMode="auto">
              <a:xfrm>
                <a:off x="4085" y="2568"/>
                <a:ext cx="1044" cy="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" name="Arc 72"/>
              <p:cNvSpPr>
                <a:spLocks/>
              </p:cNvSpPr>
              <p:nvPr/>
            </p:nvSpPr>
            <p:spPr bwMode="auto">
              <a:xfrm rot="16427609" flipV="1">
                <a:off x="8512" y="3033"/>
                <a:ext cx="532" cy="70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16367"/>
                  <a:gd name="T1" fmla="*/ 0 h 21600"/>
                  <a:gd name="T2" fmla="*/ 16367 w 16367"/>
                  <a:gd name="T3" fmla="*/ 7504 h 21600"/>
                  <a:gd name="T4" fmla="*/ 0 w 1636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367" h="21600" fill="none" extrusionOk="0">
                    <a:moveTo>
                      <a:pt x="-1" y="0"/>
                    </a:moveTo>
                    <a:cubicBezTo>
                      <a:pt x="6287" y="0"/>
                      <a:pt x="12263" y="2739"/>
                      <a:pt x="16366" y="7504"/>
                    </a:cubicBezTo>
                  </a:path>
                  <a:path w="16367" h="21600" stroke="0" extrusionOk="0">
                    <a:moveTo>
                      <a:pt x="-1" y="0"/>
                    </a:moveTo>
                    <a:cubicBezTo>
                      <a:pt x="6287" y="0"/>
                      <a:pt x="12263" y="2739"/>
                      <a:pt x="16366" y="7504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Text Box 70"/>
              <p:cNvSpPr txBox="1">
                <a:spLocks noChangeArrowheads="1"/>
              </p:cNvSpPr>
              <p:nvPr/>
            </p:nvSpPr>
            <p:spPr bwMode="auto">
              <a:xfrm>
                <a:off x="8975" y="3070"/>
                <a:ext cx="496" cy="5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387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E905A3B-C005-40B4-8E7D-99034029AA9E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Vehicle System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1679575"/>
            <a:ext cx="4038600" cy="4724400"/>
          </a:xfrm>
        </p:spPr>
        <p:txBody>
          <a:bodyPr/>
          <a:lstStyle/>
          <a:p>
            <a:pPr eaLnBrk="1" hangingPunct="1"/>
            <a:r>
              <a:rPr lang="en-US" sz="2400" smtClean="0"/>
              <a:t>single primary behavior</a:t>
            </a:r>
          </a:p>
          <a:p>
            <a:pPr lvl="1" eaLnBrk="1" hangingPunct="1"/>
            <a:r>
              <a:rPr lang="en-US" sz="2000" smtClean="0"/>
              <a:t>position vehicle in corridor</a:t>
            </a:r>
          </a:p>
          <a:p>
            <a:pPr lvl="1" eaLnBrk="1" hangingPunct="1"/>
            <a:r>
              <a:rPr lang="en-US" sz="2000" smtClean="0"/>
              <a:t>locate any obstacles in corridor</a:t>
            </a:r>
          </a:p>
          <a:p>
            <a:pPr lvl="1" eaLnBrk="1" hangingPunct="1"/>
            <a:r>
              <a:rPr lang="en-US" sz="2000" smtClean="0"/>
              <a:t>identify best terrain in corridor</a:t>
            </a:r>
          </a:p>
          <a:p>
            <a:pPr lvl="1" eaLnBrk="1" hangingPunct="1"/>
            <a:r>
              <a:rPr lang="en-US" sz="2000" smtClean="0"/>
              <a:t>go fast</a:t>
            </a:r>
          </a:p>
          <a:p>
            <a:pPr eaLnBrk="1" hangingPunct="1"/>
            <a:r>
              <a:rPr lang="en-US" sz="2400" smtClean="0"/>
              <a:t>be ready to run on 27 Sep 05</a:t>
            </a:r>
          </a:p>
          <a:p>
            <a:pPr lvl="1" eaLnBrk="1" hangingPunct="1"/>
            <a:endParaRPr lang="en-US" sz="2000" smtClean="0"/>
          </a:p>
        </p:txBody>
      </p:sp>
      <p:pic>
        <p:nvPicPr>
          <p:cNvPr id="12293" name="Picture 4" descr="DSCN0913_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838" y="1789113"/>
            <a:ext cx="4752975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96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52400" y="5905593"/>
            <a:ext cx="8946522" cy="952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840" name="Picture 72"/>
          <p:cNvPicPr>
            <a:picLocks noChangeAspect="1" noChangeArrowheads="1"/>
          </p:cNvPicPr>
          <p:nvPr/>
        </p:nvPicPr>
        <p:blipFill>
          <a:blip r:embed="rId2" cstate="print"/>
          <a:srcRect l="12571" t="24381" r="12571" b="8571"/>
          <a:stretch>
            <a:fillRect/>
          </a:stretch>
        </p:blipFill>
        <p:spPr bwMode="auto">
          <a:xfrm>
            <a:off x="0" y="-46534"/>
            <a:ext cx="9144000" cy="6142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33"/>
          <p:cNvSpPr/>
          <p:nvPr/>
        </p:nvSpPr>
        <p:spPr>
          <a:xfrm>
            <a:off x="2590800" y="1905000"/>
            <a:ext cx="4343400" cy="1905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9544-12ED-444B-B566-2D2D2B39C22A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533400" y="6248400"/>
            <a:ext cx="2047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desired twist for case </a:t>
            </a:r>
            <a:r>
              <a:rPr lang="en-US" sz="1600" i="1" dirty="0" err="1" smtClean="0"/>
              <a:t>i</a:t>
            </a:r>
            <a:endParaRPr lang="en-US" sz="1600" i="1" dirty="0"/>
          </a:p>
        </p:txBody>
      </p:sp>
      <p:sp>
        <p:nvSpPr>
          <p:cNvPr id="79" name="TextBox 78"/>
          <p:cNvSpPr txBox="1"/>
          <p:nvPr/>
        </p:nvSpPr>
        <p:spPr>
          <a:xfrm>
            <a:off x="1219200" y="6519446"/>
            <a:ext cx="2663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deflection wrenches for case </a:t>
            </a:r>
            <a:r>
              <a:rPr lang="en-US" sz="1600" i="1" dirty="0" err="1" smtClean="0"/>
              <a:t>i</a:t>
            </a:r>
            <a:endParaRPr lang="en-US" sz="1600" dirty="0"/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2590800" y="6096000"/>
            <a:ext cx="3810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rot="5400000" flipH="1" flipV="1">
            <a:off x="3429000" y="6096000"/>
            <a:ext cx="3810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4191000" y="6519446"/>
            <a:ext cx="2851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set of wrenches that span space</a:t>
            </a:r>
            <a:endParaRPr lang="en-US" sz="1600" dirty="0"/>
          </a:p>
        </p:txBody>
      </p:sp>
      <p:sp>
        <p:nvSpPr>
          <p:cNvPr id="94" name="TextBox 93"/>
          <p:cNvSpPr txBox="1"/>
          <p:nvPr/>
        </p:nvSpPr>
        <p:spPr>
          <a:xfrm>
            <a:off x="6019800" y="6324600"/>
            <a:ext cx="28732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decompose the sensed wrench</a:t>
            </a:r>
            <a:endParaRPr lang="en-US" sz="1600" dirty="0"/>
          </a:p>
        </p:txBody>
      </p:sp>
      <p:cxnSp>
        <p:nvCxnSpPr>
          <p:cNvPr id="97" name="Straight Arrow Connector 96"/>
          <p:cNvCxnSpPr/>
          <p:nvPr/>
        </p:nvCxnSpPr>
        <p:spPr>
          <a:xfrm rot="16200000" flipV="1">
            <a:off x="4953000" y="6248400"/>
            <a:ext cx="3810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rot="16200000" flipV="1">
            <a:off x="6324600" y="6172200"/>
            <a:ext cx="3810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5" name="Group 105"/>
          <p:cNvGrpSpPr>
            <a:grpSpLocks noChangeAspect="1"/>
          </p:cNvGrpSpPr>
          <p:nvPr/>
        </p:nvGrpSpPr>
        <p:grpSpPr bwMode="auto">
          <a:xfrm>
            <a:off x="2895600" y="2286000"/>
            <a:ext cx="4094163" cy="1166813"/>
            <a:chOff x="3568" y="2512"/>
            <a:chExt cx="6447" cy="1837"/>
          </a:xfrm>
        </p:grpSpPr>
        <p:sp>
          <p:nvSpPr>
            <p:cNvPr id="36" name="AutoShape 122"/>
            <p:cNvSpPr>
              <a:spLocks noChangeArrowheads="1" noTextEdit="1"/>
            </p:cNvSpPr>
            <p:nvPr/>
          </p:nvSpPr>
          <p:spPr bwMode="auto">
            <a:xfrm>
              <a:off x="3568" y="2512"/>
              <a:ext cx="6447" cy="1837"/>
            </a:xfrm>
            <a:prstGeom prst="flowChartProcess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AutoShape 121"/>
            <p:cNvSpPr>
              <a:spLocks noChangeArrowheads="1"/>
            </p:cNvSpPr>
            <p:nvPr/>
          </p:nvSpPr>
          <p:spPr bwMode="auto">
            <a:xfrm rot="16200000">
              <a:off x="7879" y="3502"/>
              <a:ext cx="422" cy="446"/>
            </a:xfrm>
            <a:prstGeom prst="flowChartDelay">
              <a:avLst/>
            </a:prstGeom>
            <a:solidFill>
              <a:srgbClr val="BFBFB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AutoShape 120"/>
            <p:cNvSpPr>
              <a:spLocks noChangeArrowheads="1"/>
            </p:cNvSpPr>
            <p:nvPr/>
          </p:nvSpPr>
          <p:spPr bwMode="auto">
            <a:xfrm rot="16200000">
              <a:off x="3874" y="3497"/>
              <a:ext cx="422" cy="448"/>
            </a:xfrm>
            <a:prstGeom prst="flowChartDelay">
              <a:avLst/>
            </a:prstGeom>
            <a:solidFill>
              <a:srgbClr val="BFBFB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119"/>
            <p:cNvSpPr>
              <a:spLocks noChangeArrowheads="1"/>
            </p:cNvSpPr>
            <p:nvPr/>
          </p:nvSpPr>
          <p:spPr bwMode="auto">
            <a:xfrm>
              <a:off x="3808" y="3019"/>
              <a:ext cx="4717" cy="473"/>
            </a:xfrm>
            <a:prstGeom prst="rect">
              <a:avLst/>
            </a:prstGeom>
            <a:solidFill>
              <a:srgbClr val="D8D8D8"/>
            </a:solidFill>
            <a:ln w="25400">
              <a:solidFill>
                <a:srgbClr val="D8D8D8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118"/>
            <p:cNvSpPr>
              <a:spLocks noChangeArrowheads="1"/>
            </p:cNvSpPr>
            <p:nvPr/>
          </p:nvSpPr>
          <p:spPr bwMode="auto">
            <a:xfrm>
              <a:off x="3673" y="3932"/>
              <a:ext cx="4822" cy="417"/>
            </a:xfrm>
            <a:prstGeom prst="rect">
              <a:avLst/>
            </a:prstGeom>
            <a:solidFill>
              <a:srgbClr val="BFBFB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payload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Text Box 117"/>
            <p:cNvSpPr txBox="1">
              <a:spLocks noChangeArrowheads="1"/>
            </p:cNvSpPr>
            <p:nvPr/>
          </p:nvSpPr>
          <p:spPr bwMode="auto">
            <a:xfrm>
              <a:off x="3861" y="3850"/>
              <a:ext cx="442" cy="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F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Text Box 116"/>
            <p:cNvSpPr txBox="1">
              <a:spLocks noChangeArrowheads="1"/>
            </p:cNvSpPr>
            <p:nvPr/>
          </p:nvSpPr>
          <p:spPr bwMode="auto">
            <a:xfrm>
              <a:off x="7872" y="3863"/>
              <a:ext cx="441" cy="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G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AutoShape 115"/>
            <p:cNvSpPr>
              <a:spLocks noChangeShapeType="1"/>
            </p:cNvSpPr>
            <p:nvPr/>
          </p:nvSpPr>
          <p:spPr bwMode="auto">
            <a:xfrm flipV="1">
              <a:off x="4085" y="2568"/>
              <a:ext cx="1" cy="111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AutoShape 114"/>
            <p:cNvSpPr>
              <a:spLocks noChangeShapeType="1"/>
            </p:cNvSpPr>
            <p:nvPr/>
          </p:nvSpPr>
          <p:spPr bwMode="auto">
            <a:xfrm>
              <a:off x="4076" y="3681"/>
              <a:ext cx="5046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AutoShape 113"/>
            <p:cNvSpPr>
              <a:spLocks noChangeShapeType="1"/>
            </p:cNvSpPr>
            <p:nvPr/>
          </p:nvSpPr>
          <p:spPr bwMode="auto">
            <a:xfrm flipV="1">
              <a:off x="8087" y="2558"/>
              <a:ext cx="1" cy="111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AutoShape 112"/>
            <p:cNvSpPr>
              <a:spLocks noChangeShapeType="1"/>
            </p:cNvSpPr>
            <p:nvPr/>
          </p:nvSpPr>
          <p:spPr bwMode="auto">
            <a:xfrm flipV="1">
              <a:off x="3785" y="3492"/>
              <a:ext cx="5627" cy="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Text Box 111"/>
            <p:cNvSpPr txBox="1">
              <a:spLocks noChangeArrowheads="1"/>
            </p:cNvSpPr>
            <p:nvPr/>
          </p:nvSpPr>
          <p:spPr bwMode="auto">
            <a:xfrm>
              <a:off x="8425" y="3112"/>
              <a:ext cx="1590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tangency line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Text Box 110"/>
            <p:cNvSpPr txBox="1">
              <a:spLocks noChangeArrowheads="1"/>
            </p:cNvSpPr>
            <p:nvPr/>
          </p:nvSpPr>
          <p:spPr bwMode="auto">
            <a:xfrm>
              <a:off x="5590" y="3052"/>
              <a:ext cx="1170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target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Text Box 108"/>
            <p:cNvSpPr txBox="1">
              <a:spLocks noChangeArrowheads="1"/>
            </p:cNvSpPr>
            <p:nvPr/>
          </p:nvSpPr>
          <p:spPr bwMode="auto">
            <a:xfrm>
              <a:off x="8591" y="3572"/>
              <a:ext cx="1099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Text Box 106"/>
            <p:cNvSpPr txBox="1">
              <a:spLocks noChangeArrowheads="1"/>
            </p:cNvSpPr>
            <p:nvPr/>
          </p:nvSpPr>
          <p:spPr bwMode="auto">
            <a:xfrm>
              <a:off x="4016" y="2512"/>
              <a:ext cx="1166" cy="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35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at each instant</a:t>
            </a:r>
          </a:p>
          <a:p>
            <a:pPr lvl="1"/>
            <a:r>
              <a:rPr lang="en-US" dirty="0" smtClean="0"/>
              <a:t>three leg lengths are known</a:t>
            </a:r>
          </a:p>
          <a:p>
            <a:pPr lvl="1"/>
            <a:r>
              <a:rPr lang="en-US" dirty="0" smtClean="0"/>
              <a:t>force in each leg is known</a:t>
            </a:r>
          </a:p>
          <a:p>
            <a:pPr lvl="1"/>
            <a:r>
              <a:rPr lang="en-US" dirty="0" smtClean="0"/>
              <a:t>calculate net wrench, </a:t>
            </a:r>
          </a:p>
          <a:p>
            <a:pPr lvl="1"/>
            <a:r>
              <a:rPr lang="en-US" dirty="0" smtClean="0"/>
              <a:t>determine twists of freedom and</a:t>
            </a:r>
            <a:br>
              <a:rPr lang="en-US" dirty="0" smtClean="0"/>
            </a:br>
            <a:r>
              <a:rPr lang="en-US" dirty="0" smtClean="0"/>
              <a:t>use </a:t>
            </a:r>
            <a:r>
              <a:rPr lang="en-US" b="1" dirty="0" smtClean="0"/>
              <a:t>K</a:t>
            </a:r>
            <a:r>
              <a:rPr lang="en-US" dirty="0" smtClean="0"/>
              <a:t> matrix to get deflection</a:t>
            </a:r>
            <a:br>
              <a:rPr lang="en-US" dirty="0" smtClean="0"/>
            </a:br>
            <a:r>
              <a:rPr lang="en-US" dirty="0" smtClean="0"/>
              <a:t>wrenches</a:t>
            </a:r>
          </a:p>
          <a:p>
            <a:pPr lvl="1"/>
            <a:r>
              <a:rPr lang="en-US" dirty="0" smtClean="0"/>
              <a:t>project net wrench on wrenches of</a:t>
            </a:r>
            <a:br>
              <a:rPr lang="en-US" dirty="0" smtClean="0"/>
            </a:br>
            <a:r>
              <a:rPr lang="en-US" dirty="0" smtClean="0"/>
              <a:t>constraint and deflection wrenches</a:t>
            </a:r>
            <a:endParaRPr lang="en-US" dirty="0" smtClean="0">
              <a:sym typeface="Symbol"/>
            </a:endParaRPr>
          </a:p>
          <a:p>
            <a:pPr lvl="1"/>
            <a:r>
              <a:rPr lang="en-US" dirty="0" smtClean="0">
                <a:sym typeface="Symbol"/>
              </a:rPr>
              <a:t>consider each of 5 contact cases</a:t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>and determine case based on</a:t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>heuristic rules</a:t>
            </a:r>
          </a:p>
          <a:p>
            <a:pPr lvl="1"/>
            <a:r>
              <a:rPr lang="en-US" dirty="0" smtClean="0">
                <a:sym typeface="Symbol"/>
              </a:rPr>
              <a:t>select magnitudes for constraint wrench and deflection wrench to correct any error in contact wrench and to cause the desired twist</a:t>
            </a:r>
          </a:p>
          <a:p>
            <a:pPr lvl="1"/>
            <a:r>
              <a:rPr lang="en-US" dirty="0" smtClean="0">
                <a:sym typeface="Symbol"/>
              </a:rPr>
              <a:t>decompose the net total desired wrench into individual leg forces and command the legs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9544-12ED-444B-B566-2D2D2B39C22A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5" name="Picture 4" descr="P1020675.JPG"/>
          <p:cNvPicPr>
            <a:picLocks noChangeAspect="1"/>
          </p:cNvPicPr>
          <p:nvPr/>
        </p:nvPicPr>
        <p:blipFill>
          <a:blip r:embed="rId3" cstate="print"/>
          <a:srcRect l="27917" t="35556" r="28333" b="13889"/>
          <a:stretch>
            <a:fillRect/>
          </a:stretch>
        </p:blipFill>
        <p:spPr>
          <a:xfrm>
            <a:off x="5334000" y="1219200"/>
            <a:ext cx="3429000" cy="2971800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106843"/>
              </p:ext>
            </p:extLst>
          </p:nvPr>
        </p:nvGraphicFramePr>
        <p:xfrm>
          <a:off x="3657600" y="2116392"/>
          <a:ext cx="4572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1" name="Equation" r:id="rId4" imgW="228600" imgH="241200" progId="Equation.DSMT4">
                  <p:embed/>
                </p:oleObj>
              </mc:Choice>
              <mc:Fallback>
                <p:oleObj name="Equation" r:id="rId4" imgW="2286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2116392"/>
                        <a:ext cx="45720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C:\Users\carl\AppData\Local\Microsoft\Windows\Temporary Internet Files\Content.IE5\SLT2K9GB\MC900432653[1].png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916" y="-299884"/>
            <a:ext cx="1900084" cy="190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32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History</a:t>
            </a:r>
          </a:p>
          <a:p>
            <a:pPr lvl="1"/>
            <a:r>
              <a:rPr lang="en-US" dirty="0" smtClean="0"/>
              <a:t>Autonomous navigation </a:t>
            </a:r>
            <a:r>
              <a:rPr lang="en-US" dirty="0"/>
              <a:t>with static </a:t>
            </a:r>
            <a:r>
              <a:rPr lang="en-US" dirty="0" smtClean="0"/>
              <a:t>obstacles.</a:t>
            </a:r>
          </a:p>
          <a:p>
            <a:pPr lvl="1"/>
            <a:r>
              <a:rPr lang="en-US" dirty="0" smtClean="0"/>
              <a:t>Autonomous navigation in an urban environment.</a:t>
            </a:r>
          </a:p>
          <a:p>
            <a:pPr lvl="1"/>
            <a:r>
              <a:rPr lang="en-US" dirty="0" smtClean="0"/>
              <a:t>Application: Autonomous convoy operations.</a:t>
            </a:r>
          </a:p>
          <a:p>
            <a:pPr lvl="1"/>
            <a:r>
              <a:rPr lang="en-US" dirty="0" smtClean="0"/>
              <a:t>Application: Automated range clearance.</a:t>
            </a:r>
          </a:p>
          <a:p>
            <a:pPr>
              <a:spcBef>
                <a:spcPts val="2400"/>
              </a:spcBef>
            </a:pPr>
            <a:r>
              <a:rPr lang="en-US" dirty="0"/>
              <a:t> Direction of </a:t>
            </a:r>
            <a:r>
              <a:rPr lang="en-US" dirty="0" smtClean="0"/>
              <a:t>Research</a:t>
            </a:r>
          </a:p>
          <a:p>
            <a:pPr lvl="1"/>
            <a:r>
              <a:rPr lang="en-US" dirty="0" smtClean="0"/>
              <a:t>Manipulation.</a:t>
            </a:r>
          </a:p>
          <a:p>
            <a:pPr lvl="1"/>
            <a:r>
              <a:rPr lang="en-US" dirty="0"/>
              <a:t>Vehicle performance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New research thrusts.</a:t>
            </a:r>
          </a:p>
        </p:txBody>
      </p:sp>
      <p:pic>
        <p:nvPicPr>
          <p:cNvPr id="6146" name="Picture 2" descr="C:\Users\carl\AppData\Local\Microsoft\Windows\Temporary Internet Files\Content.IE5\VLQH7MWW\MC900432666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586"/>
            <a:ext cx="755573" cy="75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86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062"/>
            <a:ext cx="9144000" cy="868362"/>
          </a:xfrm>
        </p:spPr>
        <p:txBody>
          <a:bodyPr/>
          <a:lstStyle/>
          <a:p>
            <a:r>
              <a:rPr lang="en-US" altLang="ko-KR" sz="3200" dirty="0"/>
              <a:t>Adjustable Stiffness Suspension Mechanism</a:t>
            </a:r>
            <a:endParaRPr lang="ko-KR" altLang="en-US" sz="3200" dirty="0"/>
          </a:p>
        </p:txBody>
      </p:sp>
      <p:sp>
        <p:nvSpPr>
          <p:cNvPr id="25" name="Subtitle 24"/>
          <p:cNvSpPr>
            <a:spLocks noGrp="1"/>
          </p:cNvSpPr>
          <p:nvPr>
            <p:ph idx="1"/>
          </p:nvPr>
        </p:nvSpPr>
        <p:spPr/>
        <p:txBody>
          <a:bodyPr wrap="square"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dirty="0"/>
              <a:t>Objective</a:t>
            </a:r>
          </a:p>
          <a:p>
            <a:pPr lvl="1" algn="just"/>
            <a:r>
              <a:rPr lang="en-US" dirty="0" smtClean="0">
                <a:solidFill>
                  <a:schemeClr val="tx1"/>
                </a:solidFill>
              </a:rPr>
              <a:t>Develop a suspension system that isolates a car body from road disturbances by mechanically adjusting it’s effective stiffness.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Approach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Application of a recently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designed variable stiffness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mechanism.</a:t>
            </a:r>
          </a:p>
          <a:p>
            <a:pPr lvl="1" algn="l">
              <a:buFont typeface="Wingdings" pitchFamily="2" charset="2"/>
              <a:buChar char="q"/>
            </a:pPr>
            <a:endParaRPr lang="en-US" dirty="0" smtClean="0">
              <a:solidFill>
                <a:schemeClr val="tx1"/>
              </a:solidFill>
            </a:endParaRPr>
          </a:p>
          <a:p>
            <a:pPr lvl="1" algn="l"/>
            <a:endParaRPr lang="en-US" dirty="0" smtClean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09600" y="1219200"/>
            <a:ext cx="8153400" cy="0"/>
          </a:xfrm>
          <a:prstGeom prst="lin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Variable Stiffness Spring\Paper 2\Pictures\whole_view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6" r="9118"/>
          <a:stretch/>
        </p:blipFill>
        <p:spPr bwMode="auto">
          <a:xfrm>
            <a:off x="4953000" y="2948952"/>
            <a:ext cx="3840372" cy="296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46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Variable Stiffness Mechanism</a:t>
            </a:r>
            <a:endParaRPr lang="ko-KR" alt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09600" y="1219200"/>
            <a:ext cx="8153400" cy="0"/>
          </a:xfrm>
          <a:prstGeom prst="lin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780" name="Picture 4" descr="F:\From Laptop\G\Conferences\ASME IDETC 2011 Washington\Talk\VS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4925" y="1295400"/>
            <a:ext cx="6762750" cy="41529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905000" y="568919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Schematic: Variable Stiffness Mechanism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36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04653" y="198438"/>
            <a:ext cx="8229600" cy="1020762"/>
          </a:xfrm>
        </p:spPr>
        <p:txBody>
          <a:bodyPr/>
          <a:lstStyle/>
          <a:p>
            <a:r>
              <a:rPr lang="en-US" dirty="0" smtClean="0"/>
              <a:t>Effective Stiffness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09600" y="1219200"/>
            <a:ext cx="8153400" cy="0"/>
          </a:xfrm>
          <a:prstGeom prst="lin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26142" y="1546448"/>
            <a:ext cx="8786622" cy="1233297"/>
          </a:xfrm>
          <a:prstGeom prst="rect">
            <a:avLst/>
          </a:prstGeom>
        </p:spPr>
      </p:pic>
      <p:pic>
        <p:nvPicPr>
          <p:cNvPr id="11" name="Picture 4" descr="F:\From Laptop\G\Conferences\ASME IDETC 2011 Washington\Talk\VS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99" y="3369355"/>
            <a:ext cx="4182261" cy="2568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969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09600" y="1589151"/>
            <a:ext cx="7848601" cy="4486275"/>
            <a:chOff x="228600" y="1457324"/>
            <a:chExt cx="8458201" cy="4791075"/>
          </a:xfrm>
        </p:grpSpPr>
        <p:pic>
          <p:nvPicPr>
            <p:cNvPr id="11" name="Picture 2" descr="F:\Papers\Variable Stiffness Spring Design\Kvsd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1" y="1457324"/>
              <a:ext cx="8077200" cy="4791075"/>
            </a:xfrm>
            <a:prstGeom prst="rect">
              <a:avLst/>
            </a:prstGeom>
            <a:noFill/>
          </p:spPr>
        </p:pic>
        <p:sp>
          <p:nvSpPr>
            <p:cNvPr id="12" name="Rectangle 11"/>
            <p:cNvSpPr/>
            <p:nvPr/>
          </p:nvSpPr>
          <p:spPr>
            <a:xfrm>
              <a:off x="2895600" y="3352800"/>
              <a:ext cx="381000" cy="6858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228600" y="2590800"/>
              <a:ext cx="1828800" cy="533400"/>
            </a:xfrm>
            <a:prstGeom prst="wedgeRoundRectCallout">
              <a:avLst>
                <a:gd name="adj1" fmla="val 106672"/>
                <a:gd name="adj2" fmla="val 91667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Aspect Ratio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609600" y="1219200"/>
            <a:ext cx="8153400" cy="0"/>
          </a:xfrm>
          <a:prstGeom prst="lin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57200" y="210728"/>
            <a:ext cx="8229600" cy="1020762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Plot of Effective Stiffness</a:t>
            </a:r>
          </a:p>
        </p:txBody>
      </p:sp>
    </p:spTree>
    <p:extLst>
      <p:ext uri="{BB962C8B-B14F-4D97-AF65-F5344CB8AC3E}">
        <p14:creationId xmlns:p14="http://schemas.microsoft.com/office/powerpoint/2010/main" val="124744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:\From Laptop\G\Conferences\ASME IDETC 2011 Washington\Talk\VS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352800"/>
            <a:ext cx="4182261" cy="2568263"/>
          </a:xfrm>
          <a:prstGeom prst="rect">
            <a:avLst/>
          </a:prstGeom>
          <a:noFill/>
        </p:spPr>
      </p:pic>
      <p:pic>
        <p:nvPicPr>
          <p:cNvPr id="11" name="Picture 10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 l="32248"/>
          <a:stretch>
            <a:fillRect/>
          </a:stretch>
        </p:blipFill>
        <p:spPr>
          <a:xfrm>
            <a:off x="609599" y="1948815"/>
            <a:ext cx="4322445" cy="356997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20762"/>
          </a:xfrm>
        </p:spPr>
        <p:txBody>
          <a:bodyPr/>
          <a:lstStyle/>
          <a:p>
            <a:r>
              <a:rPr lang="en-US" dirty="0" smtClean="0"/>
              <a:t>Determination of Free Length</a:t>
            </a:r>
            <a:endParaRPr lang="en-US" dirty="0"/>
          </a:p>
        </p:txBody>
      </p:sp>
      <p:sp>
        <p:nvSpPr>
          <p:cNvPr id="12" name="Subtitle 2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Overall Free Length</a:t>
            </a:r>
          </a:p>
          <a:p>
            <a:pPr lvl="1" algn="l"/>
            <a:endParaRPr lang="en-US" dirty="0" smtClean="0">
              <a:solidFill>
                <a:schemeClr val="tx1"/>
              </a:solidFill>
            </a:endParaRPr>
          </a:p>
          <a:p>
            <a:pPr lvl="1" algn="l"/>
            <a:endParaRPr lang="en-US" dirty="0" smtClean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72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F:\Papers\Variable Stiffness Spring Design\l0v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676400"/>
            <a:ext cx="7162800" cy="4271394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>
            <a:off x="609600" y="1219200"/>
            <a:ext cx="8153400" cy="0"/>
          </a:xfrm>
          <a:prstGeom prst="lin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4800" y="198438"/>
            <a:ext cx="8229600" cy="1020762"/>
          </a:xfrm>
        </p:spPr>
        <p:txBody>
          <a:bodyPr/>
          <a:lstStyle/>
          <a:p>
            <a:r>
              <a:rPr lang="en-US" altLang="ko-KR" dirty="0" smtClean="0"/>
              <a:t>Plot of Overall Free Length</a:t>
            </a:r>
          </a:p>
        </p:txBody>
      </p:sp>
      <p:sp>
        <p:nvSpPr>
          <p:cNvPr id="5" name="Rectangle 4"/>
          <p:cNvSpPr/>
          <p:nvPr/>
        </p:nvSpPr>
        <p:spPr>
          <a:xfrm>
            <a:off x="4419600" y="1981200"/>
            <a:ext cx="381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39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Application to Suspension System</a:t>
            </a:r>
            <a:endParaRPr lang="ko-KR" alt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09600" y="1219200"/>
            <a:ext cx="8153400" cy="0"/>
          </a:xfrm>
          <a:prstGeom prst="lin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802" name="Picture 2" descr="F:\From Laptop\G\Conferences\ASME IDETC 2011 Washington\Talk\New_Schematics.png"/>
          <p:cNvPicPr>
            <a:picLocks noChangeAspect="1" noChangeArrowheads="1"/>
          </p:cNvPicPr>
          <p:nvPr/>
        </p:nvPicPr>
        <p:blipFill rotWithShape="1">
          <a:blip r:embed="rId3" cstate="print"/>
          <a:srcRect t="5634" b="4105"/>
          <a:stretch/>
        </p:blipFill>
        <p:spPr bwMode="auto">
          <a:xfrm>
            <a:off x="1409700" y="1548581"/>
            <a:ext cx="6553200" cy="4100051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295400" y="5659989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Schematics: Variable Stiffness Suspension Mechanism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2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1A405CD-7375-48F1-BD1C-385790771B2F}" type="slidenum">
              <a:rPr lang="en-US" smtClean="0"/>
              <a:pPr/>
              <a:t>7</a:t>
            </a:fld>
            <a:endParaRPr lang="en-US" smtClean="0"/>
          </a:p>
        </p:txBody>
      </p:sp>
      <p:pic>
        <p:nvPicPr>
          <p:cNvPr id="13315" name="Picture 2" descr="DSCN1168_sm"/>
          <p:cNvPicPr>
            <a:picLocks noChangeAspect="1" noChangeArrowheads="1"/>
          </p:cNvPicPr>
          <p:nvPr/>
        </p:nvPicPr>
        <p:blipFill>
          <a:blip r:embed="rId3" cstate="print"/>
          <a:srcRect l="13846"/>
          <a:stretch>
            <a:fillRect/>
          </a:stretch>
        </p:blipFill>
        <p:spPr bwMode="auto">
          <a:xfrm>
            <a:off x="4419600" y="1828800"/>
            <a:ext cx="42672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Sensor Systems</a:t>
            </a:r>
          </a:p>
        </p:txBody>
      </p:sp>
      <p:sp>
        <p:nvSpPr>
          <p:cNvPr id="1331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71488" y="1444625"/>
            <a:ext cx="8229600" cy="4724400"/>
          </a:xfrm>
        </p:spPr>
        <p:txBody>
          <a:bodyPr/>
          <a:lstStyle/>
          <a:p>
            <a:pPr eaLnBrk="1" hangingPunct="1"/>
            <a:r>
              <a:rPr lang="en-US" sz="2000" smtClean="0"/>
              <a:t>design of sensing system</a:t>
            </a:r>
          </a:p>
          <a:p>
            <a:pPr lvl="1" eaLnBrk="1" hangingPunct="1"/>
            <a:r>
              <a:rPr lang="en-US" sz="1800" smtClean="0"/>
              <a:t>pose</a:t>
            </a:r>
          </a:p>
          <a:p>
            <a:pPr lvl="2" eaLnBrk="1" hangingPunct="1"/>
            <a:r>
              <a:rPr lang="en-US" sz="1600" smtClean="0"/>
              <a:t>Starfire GPS</a:t>
            </a:r>
          </a:p>
          <a:p>
            <a:pPr lvl="2" eaLnBrk="1" hangingPunct="1"/>
            <a:r>
              <a:rPr lang="en-US" sz="1600" smtClean="0"/>
              <a:t>Smiths Aerospace IMU</a:t>
            </a:r>
          </a:p>
          <a:p>
            <a:pPr lvl="1" eaLnBrk="1" hangingPunct="1"/>
            <a:r>
              <a:rPr lang="en-US" sz="1800" smtClean="0"/>
              <a:t>obstacles</a:t>
            </a:r>
          </a:p>
          <a:p>
            <a:pPr lvl="2" eaLnBrk="1" hangingPunct="1"/>
            <a:r>
              <a:rPr lang="en-US" sz="1600" smtClean="0"/>
              <a:t>bumper height ladar</a:t>
            </a:r>
          </a:p>
          <a:p>
            <a:pPr lvl="1" eaLnBrk="1" hangingPunct="1"/>
            <a:r>
              <a:rPr lang="en-US" sz="1800" smtClean="0"/>
              <a:t>terrain</a:t>
            </a:r>
          </a:p>
          <a:p>
            <a:pPr lvl="2" eaLnBrk="1" hangingPunct="1"/>
            <a:r>
              <a:rPr lang="en-US" sz="1600" smtClean="0"/>
              <a:t>two stationary ladar</a:t>
            </a:r>
          </a:p>
          <a:p>
            <a:pPr lvl="2" eaLnBrk="1" hangingPunct="1"/>
            <a:r>
              <a:rPr lang="en-US" sz="1600" smtClean="0"/>
              <a:t>image processing</a:t>
            </a:r>
          </a:p>
          <a:p>
            <a:pPr lvl="1" eaLnBrk="1" hangingPunct="1"/>
            <a:r>
              <a:rPr lang="en-US" sz="1800" smtClean="0"/>
              <a:t>implementation of sensor</a:t>
            </a:r>
            <a:br>
              <a:rPr lang="en-US" sz="1800" smtClean="0"/>
            </a:br>
            <a:r>
              <a:rPr lang="en-US" sz="1800" smtClean="0"/>
              <a:t>arbitration via traversability</a:t>
            </a:r>
            <a:br>
              <a:rPr lang="en-US" sz="1800" smtClean="0"/>
            </a:br>
            <a:r>
              <a:rPr lang="en-US" sz="1800" smtClean="0"/>
              <a:t>grid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8001000" y="4495800"/>
            <a:ext cx="5778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ladar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6781800" y="1828800"/>
            <a:ext cx="151447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monocular vision</a:t>
            </a: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H="1">
            <a:off x="7391400" y="2133600"/>
            <a:ext cx="152400" cy="2286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Line 10"/>
          <p:cNvSpPr>
            <a:spLocks noChangeShapeType="1"/>
          </p:cNvSpPr>
          <p:nvPr/>
        </p:nvSpPr>
        <p:spPr bwMode="auto">
          <a:xfrm>
            <a:off x="7772400" y="4419600"/>
            <a:ext cx="304800" cy="1524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Text Box 11"/>
          <p:cNvSpPr txBox="1">
            <a:spLocks noChangeArrowheads="1"/>
          </p:cNvSpPr>
          <p:nvPr/>
        </p:nvSpPr>
        <p:spPr bwMode="auto">
          <a:xfrm>
            <a:off x="7956550" y="2133600"/>
            <a:ext cx="5778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ladar</a:t>
            </a:r>
          </a:p>
        </p:txBody>
      </p:sp>
      <p:sp>
        <p:nvSpPr>
          <p:cNvPr id="13323" name="Line 12"/>
          <p:cNvSpPr>
            <a:spLocks noChangeShapeType="1"/>
          </p:cNvSpPr>
          <p:nvPr/>
        </p:nvSpPr>
        <p:spPr bwMode="auto">
          <a:xfrm flipH="1">
            <a:off x="8086725" y="2428875"/>
            <a:ext cx="152400" cy="2286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324" name="Line 13"/>
          <p:cNvSpPr>
            <a:spLocks noChangeShapeType="1"/>
          </p:cNvSpPr>
          <p:nvPr/>
        </p:nvSpPr>
        <p:spPr bwMode="auto">
          <a:xfrm flipH="1">
            <a:off x="7772400" y="2362200"/>
            <a:ext cx="228600" cy="1524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6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F:\From Laptop\G\Conferences\ASME IDETC 2011 Washington\Talk\VSM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4371088"/>
            <a:ext cx="2971800" cy="1824937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>
            <a:off x="762000" y="1524000"/>
            <a:ext cx="8153400" cy="0"/>
          </a:xfrm>
          <a:prstGeom prst="lin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4"/>
          <p:cNvSpPr>
            <a:spLocks noGrp="1"/>
          </p:cNvSpPr>
          <p:nvPr>
            <p:ph type="subTitle" idx="4294967295"/>
          </p:nvPr>
        </p:nvSpPr>
        <p:spPr>
          <a:xfrm>
            <a:off x="518160" y="685800"/>
            <a:ext cx="6781800" cy="464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 Parameters</a:t>
            </a:r>
          </a:p>
          <a:p>
            <a:pPr algn="l">
              <a:buFont typeface="Wingdings" pitchFamily="2" charset="2"/>
              <a:buChar char="q"/>
            </a:pPr>
            <a:endParaRPr lang="en-US" dirty="0" smtClean="0">
              <a:solidFill>
                <a:schemeClr val="tx1"/>
              </a:solidFill>
            </a:endParaRPr>
          </a:p>
          <a:p>
            <a:pPr algn="l">
              <a:buFont typeface="Wingdings" pitchFamily="2" charset="2"/>
              <a:buChar char="q"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 Effective Stiffness</a:t>
            </a:r>
          </a:p>
          <a:p>
            <a:pPr algn="l">
              <a:buFont typeface="Wingdings" pitchFamily="2" charset="2"/>
              <a:buChar char="q"/>
            </a:pPr>
            <a:endParaRPr lang="en-US" dirty="0" smtClean="0">
              <a:solidFill>
                <a:schemeClr val="tx1"/>
              </a:solidFill>
            </a:endParaRPr>
          </a:p>
          <a:p>
            <a:pPr algn="l">
              <a:buFont typeface="Wingdings" pitchFamily="2" charset="2"/>
              <a:buChar char="q"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 Overall Free Length</a:t>
            </a:r>
          </a:p>
          <a:p>
            <a:pPr algn="l">
              <a:buFont typeface="Wingdings" pitchFamily="2" charset="2"/>
              <a:buChar char="q"/>
            </a:pPr>
            <a:endParaRPr lang="en-US" dirty="0" smtClean="0">
              <a:solidFill>
                <a:schemeClr val="tx1"/>
              </a:solidFill>
            </a:endParaRPr>
          </a:p>
          <a:p>
            <a:pPr lvl="1" algn="l"/>
            <a:endParaRPr lang="en-US" dirty="0" smtClean="0">
              <a:solidFill>
                <a:schemeClr val="tx1"/>
              </a:solidFill>
            </a:endParaRPr>
          </a:p>
          <a:p>
            <a:pPr lvl="1" algn="l"/>
            <a:endParaRPr lang="en-US" dirty="0" smtClean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3" name="Picture 22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2446020" y="1295400"/>
            <a:ext cx="1463040" cy="621030"/>
          </a:xfrm>
          <a:prstGeom prst="rect">
            <a:avLst/>
          </a:prstGeom>
        </p:spPr>
      </p:pic>
      <p:pic>
        <p:nvPicPr>
          <p:cNvPr id="24" name="Picture 23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1531620" y="2819400"/>
            <a:ext cx="3040380" cy="619125"/>
          </a:xfrm>
          <a:prstGeom prst="rect">
            <a:avLst/>
          </a:prstGeom>
        </p:spPr>
      </p:pic>
      <p:pic>
        <p:nvPicPr>
          <p:cNvPr id="22" name="Picture 21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2522220" y="4419600"/>
            <a:ext cx="739140" cy="217170"/>
          </a:xfrm>
          <a:prstGeom prst="rect">
            <a:avLst/>
          </a:prstGeom>
        </p:spPr>
      </p:pic>
      <p:pic>
        <p:nvPicPr>
          <p:cNvPr id="7" name="Picture 2" descr="F:\From Laptop\G\Conferences\ASME IDETC 2011 Washington\Talk\New_Schematics.png"/>
          <p:cNvPicPr>
            <a:picLocks noChangeAspect="1" noChangeArrowheads="1"/>
          </p:cNvPicPr>
          <p:nvPr/>
        </p:nvPicPr>
        <p:blipFill>
          <a:blip r:embed="rId10" cstate="print"/>
          <a:srcRect l="71591"/>
          <a:stretch>
            <a:fillRect/>
          </a:stretch>
        </p:blipFill>
        <p:spPr bwMode="auto">
          <a:xfrm>
            <a:off x="7010400" y="1409701"/>
            <a:ext cx="1905000" cy="4648200"/>
          </a:xfrm>
          <a:prstGeom prst="rect">
            <a:avLst/>
          </a:prstGeom>
          <a:noFill/>
        </p:spPr>
      </p:pic>
      <p:sp>
        <p:nvSpPr>
          <p:cNvPr id="9" name="Right Arrow 8"/>
          <p:cNvSpPr/>
          <p:nvPr/>
        </p:nvSpPr>
        <p:spPr>
          <a:xfrm rot="18949826">
            <a:off x="6428171" y="3781445"/>
            <a:ext cx="1164457" cy="3570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7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F:\From Laptop\G\Conferences\ASME IDETC 2011 Washington\conf-1.7b\K(d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95400"/>
            <a:ext cx="7277100" cy="4695825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>
            <a:off x="609600" y="1219200"/>
            <a:ext cx="8153400" cy="0"/>
          </a:xfrm>
          <a:prstGeom prst="lin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20762"/>
          </a:xfrm>
        </p:spPr>
        <p:txBody>
          <a:bodyPr>
            <a:normAutofit/>
          </a:bodyPr>
          <a:lstStyle/>
          <a:p>
            <a:pPr lvl="0"/>
            <a:r>
              <a:rPr lang="en-US" altLang="ko-KR" dirty="0" smtClean="0"/>
              <a:t>Plot of Effective Stiffness</a:t>
            </a:r>
          </a:p>
        </p:txBody>
      </p:sp>
      <p:pic>
        <p:nvPicPr>
          <p:cNvPr id="6" name="Picture 2" descr="F:\From Laptop\G\Conferences\ASME IDETC 2011 Washington\Talk\New_Schematics.png"/>
          <p:cNvPicPr>
            <a:picLocks noChangeAspect="1" noChangeArrowheads="1"/>
          </p:cNvPicPr>
          <p:nvPr/>
        </p:nvPicPr>
        <p:blipFill>
          <a:blip r:embed="rId4" cstate="print"/>
          <a:srcRect l="71591"/>
          <a:stretch>
            <a:fillRect/>
          </a:stretch>
        </p:blipFill>
        <p:spPr bwMode="auto">
          <a:xfrm>
            <a:off x="7010400" y="1409701"/>
            <a:ext cx="1905000" cy="464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058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20762"/>
          </a:xfrm>
        </p:spPr>
        <p:txBody>
          <a:bodyPr/>
          <a:lstStyle/>
          <a:p>
            <a:r>
              <a:rPr lang="en-US" dirty="0" smtClean="0"/>
              <a:t>Passive vs. Active System</a:t>
            </a:r>
            <a:endParaRPr lang="en-US" dirty="0"/>
          </a:p>
        </p:txBody>
      </p:sp>
      <p:pic>
        <p:nvPicPr>
          <p:cNvPr id="4" name="Picture 4" descr="F:\From Laptop\G\Conferences\ASME IDETC 2011 Washington\Talk\VS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514600"/>
            <a:ext cx="4182261" cy="2568263"/>
          </a:xfrm>
          <a:prstGeom prst="rect">
            <a:avLst/>
          </a:prstGeom>
          <a:noFill/>
        </p:spPr>
      </p:pic>
      <p:pic>
        <p:nvPicPr>
          <p:cNvPr id="5" name="Picture 4" descr="F:\From Laptop\G\Conferences\ASME IDETC 2011 Washington\Talk\VS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514600"/>
            <a:ext cx="4182261" cy="2568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494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23014" y="228600"/>
            <a:ext cx="7772400" cy="860425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Controller Design</a:t>
            </a:r>
            <a:endParaRPr lang="ko-KR" alt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09600" y="1219200"/>
            <a:ext cx="8153400" cy="0"/>
          </a:xfrm>
          <a:prstGeom prst="lin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22439" y="5756022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H-infinity Design Block Interconnection Diagram</a:t>
            </a:r>
            <a:endParaRPr lang="en-US" dirty="0"/>
          </a:p>
        </p:txBody>
      </p:sp>
      <p:pic>
        <p:nvPicPr>
          <p:cNvPr id="78850" name="Picture 2" descr="F:\From Laptop\G\Conferences\ASME IDETC 2011 Washington\conf-1.7b\ControlB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103" y="1280963"/>
            <a:ext cx="6740674" cy="438611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578874" y="1600200"/>
            <a:ext cx="135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ride comfort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83777" y="2819400"/>
            <a:ext cx="14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road holding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13274" y="2133600"/>
            <a:ext cx="1284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suspension</a:t>
            </a:r>
          </a:p>
          <a:p>
            <a:pPr algn="ctr"/>
            <a:r>
              <a:rPr lang="en-US" dirty="0" smtClean="0"/>
              <a:t>deflection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77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Weights</a:t>
            </a:r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Ride Comfort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 Suspension Deflection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 Road Holding</a:t>
            </a:r>
          </a:p>
          <a:p>
            <a:pPr algn="l"/>
            <a:endParaRPr lang="en-US" dirty="0" smtClean="0">
              <a:solidFill>
                <a:schemeClr val="tx1"/>
              </a:solidFill>
            </a:endParaRPr>
          </a:p>
          <a:p>
            <a:pPr algn="l"/>
            <a:endParaRPr lang="en-US" dirty="0" smtClean="0">
              <a:solidFill>
                <a:schemeClr val="tx1"/>
              </a:solidFill>
            </a:endParaRPr>
          </a:p>
          <a:p>
            <a:pPr lvl="2" algn="l">
              <a:buFont typeface="Wingdings" pitchFamily="2" charset="2"/>
              <a:buChar char="q"/>
            </a:pPr>
            <a:endParaRPr lang="en-US" dirty="0" smtClean="0">
              <a:solidFill>
                <a:schemeClr val="tx1"/>
              </a:solidFill>
            </a:endParaRPr>
          </a:p>
          <a:p>
            <a:pPr lvl="2" algn="l"/>
            <a:endParaRPr lang="en-US" dirty="0" smtClean="0">
              <a:solidFill>
                <a:schemeClr val="tx1"/>
              </a:solidFill>
            </a:endParaRPr>
          </a:p>
          <a:p>
            <a:pPr lvl="1" algn="l">
              <a:buFont typeface="Wingdings" pitchFamily="2" charset="2"/>
              <a:buChar char="q"/>
            </a:pPr>
            <a:endParaRPr lang="en-US" dirty="0" smtClean="0">
              <a:solidFill>
                <a:schemeClr val="tx1"/>
              </a:solidFill>
            </a:endParaRPr>
          </a:p>
          <a:p>
            <a:pPr algn="l"/>
            <a:endParaRPr lang="en-US" dirty="0" smtClean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09600" y="1219200"/>
            <a:ext cx="8153400" cy="0"/>
          </a:xfrm>
          <a:prstGeom prst="lin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2362200" y="2362200"/>
            <a:ext cx="2863215" cy="533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638800" y="2514600"/>
            <a:ext cx="2362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(ISO 2631, 1997)</a:t>
            </a:r>
            <a:endParaRPr lang="en-US" dirty="0"/>
          </a:p>
        </p:txBody>
      </p:sp>
      <p:pic>
        <p:nvPicPr>
          <p:cNvPr id="23" name="Picture 22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2438400" y="3657600"/>
            <a:ext cx="1607820" cy="533400"/>
          </a:xfrm>
          <a:prstGeom prst="rect">
            <a:avLst/>
          </a:prstGeom>
        </p:spPr>
      </p:pic>
      <p:pic>
        <p:nvPicPr>
          <p:cNvPr id="26" name="Picture 25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2438400" y="5029200"/>
            <a:ext cx="161163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1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Discrete Event</a:t>
            </a:r>
            <a:br>
              <a:rPr lang="en-US" dirty="0" smtClean="0"/>
            </a:br>
            <a:r>
              <a:rPr lang="en-US" sz="2000" dirty="0" smtClean="0"/>
              <a:t>Road bump at speed of 40 mph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3462" b="3503"/>
          <a:stretch/>
        </p:blipFill>
        <p:spPr bwMode="auto">
          <a:xfrm>
            <a:off x="152400" y="1219200"/>
            <a:ext cx="8229600" cy="4822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 rot="16200000">
            <a:off x="434780" y="214067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37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3" cstate="print"/>
          <a:srcRect r="16971"/>
          <a:stretch/>
        </p:blipFill>
        <p:spPr bwMode="auto">
          <a:xfrm>
            <a:off x="0" y="1430338"/>
            <a:ext cx="8731045" cy="542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5" name="Straight Connector 14"/>
          <p:cNvCxnSpPr/>
          <p:nvPr/>
        </p:nvCxnSpPr>
        <p:spPr>
          <a:xfrm>
            <a:off x="609600" y="1219200"/>
            <a:ext cx="8153400" cy="0"/>
          </a:xfrm>
          <a:prstGeom prst="lin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 txBox="1">
            <a:spLocks/>
          </p:cNvSpPr>
          <p:nvPr/>
        </p:nvSpPr>
        <p:spPr>
          <a:xfrm>
            <a:off x="501445" y="1219200"/>
            <a:ext cx="8229600" cy="1020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Road bump at speed of 40 mph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1A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4669" y="2214469"/>
            <a:ext cx="835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m/sec</a:t>
            </a:r>
            <a:r>
              <a:rPr lang="en-US" baseline="30000" dirty="0" smtClean="0"/>
              <a:t>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228760" y="3809840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228760" y="5486240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/>
          <a:lstStyle/>
          <a:p>
            <a:r>
              <a:rPr lang="en-US" dirty="0"/>
              <a:t>Discrete Event – Time Domain Results</a:t>
            </a:r>
          </a:p>
        </p:txBody>
      </p:sp>
    </p:spTree>
    <p:extLst>
      <p:ext uri="{BB962C8B-B14F-4D97-AF65-F5344CB8AC3E}">
        <p14:creationId xmlns:p14="http://schemas.microsoft.com/office/powerpoint/2010/main" val="9538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Event – Time Domain Results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8162925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2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Variable Stiffness Spring\Paper 3\Pictures\Exploded_vi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58" y="2546555"/>
            <a:ext cx="8077200" cy="38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329084" y="5791200"/>
            <a:ext cx="3810000" cy="860425"/>
          </a:xfrm>
        </p:spPr>
        <p:txBody>
          <a:bodyPr>
            <a:norm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</a:rPr>
              <a:t>New Design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09600" y="1219200"/>
            <a:ext cx="8153400" cy="0"/>
          </a:xfrm>
          <a:prstGeom prst="lin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Variable Stiffness Spring\Paper 2\Pictures\whole_view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6" r="9118"/>
          <a:stretch/>
        </p:blipFill>
        <p:spPr bwMode="auto">
          <a:xfrm>
            <a:off x="137652" y="152400"/>
            <a:ext cx="3840372" cy="296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2514600"/>
            <a:ext cx="2743200" cy="86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400" dirty="0" smtClean="0">
                <a:solidFill>
                  <a:schemeClr val="bg1"/>
                </a:solidFill>
              </a:rPr>
              <a:t>Current Design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51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357"/>
            <a:ext cx="9144000" cy="5351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9" t="4387" r="26290" b="4938"/>
          <a:stretch/>
        </p:blipFill>
        <p:spPr>
          <a:xfrm rot="21011006">
            <a:off x="149196" y="70555"/>
            <a:ext cx="2747826" cy="26433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carl\AppData\Local\Microsoft\Windows\Temporary Internet Files\Content.IE5\SLT2K9GB\MC900432653[1].pn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-14999"/>
            <a:ext cx="1407242" cy="140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9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 descr="sensor_stack_upda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8077200" cy="6057900"/>
          </a:xfrm>
          <a:prstGeom prst="rect">
            <a:avLst/>
          </a:prstGeom>
          <a:noFill/>
        </p:spPr>
      </p:pic>
      <p:sp>
        <p:nvSpPr>
          <p:cNvPr id="231427" name="Text Box 3"/>
          <p:cNvSpPr txBox="1">
            <a:spLocks noChangeArrowheads="1"/>
          </p:cNvSpPr>
          <p:nvPr/>
        </p:nvSpPr>
        <p:spPr bwMode="auto">
          <a:xfrm>
            <a:off x="514350" y="6080125"/>
            <a:ext cx="367665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60 m </a:t>
            </a:r>
            <a:r>
              <a:rPr lang="en-US" sz="2000" dirty="0">
                <a:sym typeface="Symbol" pitchFamily="18" charset="2"/>
              </a:rPr>
              <a:t> 60 m grid with</a:t>
            </a:r>
          </a:p>
          <a:p>
            <a:r>
              <a:rPr lang="en-US" sz="2000" dirty="0"/>
              <a:t>grid resolution of 0.5 m </a:t>
            </a:r>
            <a:r>
              <a:rPr lang="en-US" sz="2000" dirty="0">
                <a:sym typeface="Symbol" pitchFamily="18" charset="2"/>
              </a:rPr>
              <a:t> 0.5 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6AFC4-EA33-4A19-AE09-A8F2CEEA14D1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3" descr="C:\Users\carl\AppData\Local\Microsoft\Windows\Temporary Internet Files\Content.IE5\SLT2K9GB\MC900432653[1].pn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683278"/>
            <a:ext cx="1747684" cy="174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91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Conclusion</a:t>
            </a:r>
            <a:endParaRPr lang="ko-KR" altLang="en-US" dirty="0"/>
          </a:p>
        </p:txBody>
      </p:sp>
      <p:sp>
        <p:nvSpPr>
          <p:cNvPr id="25" name="Subtitle 24"/>
          <p:cNvSpPr>
            <a:spLocks noGrp="1"/>
          </p:cNvSpPr>
          <p:nvPr>
            <p:ph idx="1"/>
          </p:nvPr>
        </p:nvSpPr>
        <p:spPr/>
        <p:txBody>
          <a:bodyPr numCol="1">
            <a:no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The performance of vehicle suspension can be improved by varying the stiffness of the suspension element.</a:t>
            </a:r>
          </a:p>
          <a:p>
            <a:pPr algn="just"/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Passive Variable Stiffness Suspension Mechanism improves the ride comfort but degrades the suspension deflection.</a:t>
            </a:r>
          </a:p>
          <a:p>
            <a:pPr algn="just"/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Active Variable Stiffness Suspension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Mechanism provided the best trade off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between Ride comfort, Suspension deflection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and Road holding.</a:t>
            </a:r>
          </a:p>
          <a:p>
            <a:pPr algn="just"/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Future work will be to optimize the design for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compactness.</a:t>
            </a:r>
          </a:p>
          <a:p>
            <a:pPr algn="just"/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09600" y="1219200"/>
            <a:ext cx="8153400" cy="0"/>
          </a:xfrm>
          <a:prstGeom prst="lin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F:\From Laptop\G\Conferences\ASME IDETC 2011 Washington\conf-1.7b\system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91200" y="2971800"/>
            <a:ext cx="3114681" cy="2930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157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History</a:t>
            </a:r>
          </a:p>
          <a:p>
            <a:pPr lvl="1"/>
            <a:r>
              <a:rPr lang="en-US" dirty="0" smtClean="0"/>
              <a:t>Autonomous navigation </a:t>
            </a:r>
            <a:r>
              <a:rPr lang="en-US" dirty="0"/>
              <a:t>with static </a:t>
            </a:r>
            <a:r>
              <a:rPr lang="en-US" dirty="0" smtClean="0"/>
              <a:t>obstacles.</a:t>
            </a:r>
          </a:p>
          <a:p>
            <a:pPr lvl="1"/>
            <a:r>
              <a:rPr lang="en-US" dirty="0" smtClean="0"/>
              <a:t>Autonomous navigation in an urban environment.</a:t>
            </a:r>
          </a:p>
          <a:p>
            <a:pPr lvl="1"/>
            <a:r>
              <a:rPr lang="en-US" dirty="0" smtClean="0"/>
              <a:t>Application: Autonomous convoy operations.</a:t>
            </a:r>
          </a:p>
          <a:p>
            <a:pPr lvl="1"/>
            <a:r>
              <a:rPr lang="en-US" dirty="0" smtClean="0"/>
              <a:t>Application: Automated range clearance.</a:t>
            </a:r>
          </a:p>
          <a:p>
            <a:pPr>
              <a:spcBef>
                <a:spcPts val="2400"/>
              </a:spcBef>
            </a:pPr>
            <a:r>
              <a:rPr lang="en-US" dirty="0"/>
              <a:t> Direction of </a:t>
            </a:r>
            <a:r>
              <a:rPr lang="en-US" dirty="0" smtClean="0"/>
              <a:t>Research</a:t>
            </a:r>
          </a:p>
          <a:p>
            <a:pPr lvl="1"/>
            <a:r>
              <a:rPr lang="en-US" dirty="0" smtClean="0"/>
              <a:t>Manipulation.</a:t>
            </a:r>
          </a:p>
          <a:p>
            <a:pPr lvl="1"/>
            <a:r>
              <a:rPr lang="en-US" dirty="0"/>
              <a:t>Vehicle performance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New research thrusts.</a:t>
            </a:r>
          </a:p>
        </p:txBody>
      </p:sp>
      <p:pic>
        <p:nvPicPr>
          <p:cNvPr id="6146" name="Picture 2" descr="C:\Users\carl\AppData\Local\Microsoft\Windows\Temporary Internet Files\Content.IE5\VLQH7MWW\MC900432666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953000"/>
            <a:ext cx="755573" cy="75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94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Direction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Image-based Estimation and Control</a:t>
            </a:r>
          </a:p>
          <a:p>
            <a:pPr lvl="1"/>
            <a:r>
              <a:rPr lang="en-US" sz="1800" dirty="0"/>
              <a:t>Keeping objects in the field of view (FOV</a:t>
            </a:r>
            <a:r>
              <a:rPr lang="en-US" sz="1800" dirty="0" smtClean="0"/>
              <a:t>).</a:t>
            </a:r>
            <a:endParaRPr lang="en-US" sz="1800" dirty="0"/>
          </a:p>
          <a:p>
            <a:pPr lvl="1"/>
            <a:r>
              <a:rPr lang="en-US" sz="1800" dirty="0"/>
              <a:t>Alternative guidance navigation &amp; control for unmanned </a:t>
            </a:r>
            <a:r>
              <a:rPr lang="en-US" sz="1800" dirty="0" smtClean="0"/>
              <a:t>vehicle.</a:t>
            </a:r>
            <a:endParaRPr lang="en-US" sz="1800" dirty="0"/>
          </a:p>
          <a:p>
            <a:pPr lvl="1"/>
            <a:r>
              <a:rPr lang="en-US" sz="1800" dirty="0"/>
              <a:t>Improved pose (position and orientation) </a:t>
            </a:r>
            <a:r>
              <a:rPr lang="en-US" sz="1800" dirty="0" smtClean="0"/>
              <a:t>estimation.</a:t>
            </a:r>
            <a:endParaRPr lang="en-US" sz="1800" dirty="0"/>
          </a:p>
          <a:p>
            <a:pPr lvl="1"/>
            <a:r>
              <a:rPr lang="en-US" sz="1800" dirty="0"/>
              <a:t>Geo-location and geo-referencing using </a:t>
            </a:r>
            <a:r>
              <a:rPr lang="en-US" sz="1800" dirty="0" smtClean="0"/>
              <a:t>videos.</a:t>
            </a:r>
            <a:endParaRPr lang="en-US" sz="1800" dirty="0"/>
          </a:p>
          <a:p>
            <a:r>
              <a:rPr lang="en-US" sz="2000" dirty="0" smtClean="0"/>
              <a:t>Intelligent Autonomy</a:t>
            </a:r>
            <a:endParaRPr lang="en-US" sz="2000" dirty="0"/>
          </a:p>
          <a:p>
            <a:pPr lvl="1"/>
            <a:r>
              <a:rPr lang="en-US" sz="1800" dirty="0"/>
              <a:t>Human and machine interaction with shared </a:t>
            </a:r>
            <a:r>
              <a:rPr lang="en-US" sz="1800" dirty="0" smtClean="0"/>
              <a:t>intelligence.</a:t>
            </a:r>
            <a:endParaRPr lang="en-US" sz="1800" dirty="0"/>
          </a:p>
          <a:p>
            <a:pPr lvl="1"/>
            <a:r>
              <a:rPr lang="en-US" sz="1800" dirty="0"/>
              <a:t>Intelligent control methods – e.g., actor critic, reinforcement </a:t>
            </a:r>
            <a:r>
              <a:rPr lang="en-US" sz="1800" dirty="0" smtClean="0"/>
              <a:t>learning, learn from experience.</a:t>
            </a:r>
            <a:endParaRPr lang="en-US" sz="1800" dirty="0"/>
          </a:p>
          <a:p>
            <a:r>
              <a:rPr lang="en-US" sz="2000" dirty="0" smtClean="0"/>
              <a:t>Infrastructure Improvement to Aid Autonomy</a:t>
            </a:r>
          </a:p>
          <a:p>
            <a:pPr lvl="1"/>
            <a:r>
              <a:rPr lang="en-US" sz="1800" dirty="0" smtClean="0"/>
              <a:t>Peer to peer vehicle communication.</a:t>
            </a:r>
          </a:p>
          <a:p>
            <a:pPr lvl="1"/>
            <a:r>
              <a:rPr lang="en-US" sz="1800" dirty="0" smtClean="0"/>
              <a:t>“Smart” </a:t>
            </a:r>
            <a:r>
              <a:rPr lang="en-US" sz="1800" dirty="0"/>
              <a:t>intersections</a:t>
            </a:r>
            <a:r>
              <a:rPr lang="en-US" sz="1800" dirty="0" smtClean="0"/>
              <a:t>.</a:t>
            </a:r>
          </a:p>
          <a:p>
            <a:r>
              <a:rPr lang="en-US" sz="2000" dirty="0" smtClean="0"/>
              <a:t>Sensing</a:t>
            </a:r>
          </a:p>
          <a:p>
            <a:pPr lvl="1"/>
            <a:r>
              <a:rPr lang="en-US" sz="2000" dirty="0"/>
              <a:t> tall grass problem</a:t>
            </a:r>
            <a:endParaRPr lang="en-US" sz="2000" dirty="0" smtClean="0"/>
          </a:p>
          <a:p>
            <a:pPr lvl="1"/>
            <a:endParaRPr lang="en-US" sz="18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8473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Thank You</a:t>
            </a:r>
            <a:endParaRPr lang="en-US" dirty="0"/>
          </a:p>
        </p:txBody>
      </p:sp>
      <p:pic>
        <p:nvPicPr>
          <p:cNvPr id="8" name="Picture 7" descr="P1030844.JPG"/>
          <p:cNvPicPr>
            <a:picLocks noChangeAspect="1"/>
          </p:cNvPicPr>
          <p:nvPr/>
        </p:nvPicPr>
        <p:blipFill rotWithShape="1">
          <a:blip r:embed="rId2" cstate="print"/>
          <a:srcRect l="30000" t="48418" r="30834" b="37383"/>
          <a:stretch/>
        </p:blipFill>
        <p:spPr>
          <a:xfrm>
            <a:off x="1849077" y="4267200"/>
            <a:ext cx="6952129" cy="1890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DSCN0913_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9754" y="1981200"/>
            <a:ext cx="3638606" cy="2729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0" b="12097"/>
          <a:stretch/>
        </p:blipFill>
        <p:spPr bwMode="auto">
          <a:xfrm>
            <a:off x="796308" y="1441963"/>
            <a:ext cx="4528833" cy="2643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 t="18904" b="17479"/>
          <a:stretch/>
        </p:blipFill>
        <p:spPr>
          <a:xfrm>
            <a:off x="152400" y="3612126"/>
            <a:ext cx="3004983" cy="1563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09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A67300E-C54F-43EF-8274-88EFDCC0DC02}" type="slidenum">
              <a:rPr lang="en-US" smtClean="0"/>
              <a:pPr/>
              <a:t>9</a:t>
            </a:fld>
            <a:endParaRPr lang="en-US" smtClean="0"/>
          </a:p>
        </p:txBody>
      </p:sp>
      <p:pic>
        <p:nvPicPr>
          <p:cNvPr id="14339" name="Picture 2" descr="DSCN2623_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C:\Users\carl\AppData\Local\Microsoft\Windows\Temporary Internet Files\Content.IE5\SLT2K9GB\MC900432653[1].pn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516" y="81116"/>
            <a:ext cx="1900084" cy="190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06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begin{align}\nonumber&#10;K&amp;=\left\{\begin{array}{cc}k_1\frac{(L_1+d)^2}{d^2}+k_2\frac{(L_2-d)^2}{d^2} &amp;\hspace{2mm}x_1\in(l_{b_1}\hspace{2mm}l_{c_1}),x_2\in(l_{b_2}\hspace{2mm}l_{c_2})\\\\\infty&amp;Otherwise\end{array}\right.&#10;\end{align}&#10;\end{document}"/>
  <p:tag name="IGUANATEXSIZE" val="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align}\nonumber&#10;l_0 =\frac{N_2d^2+N_1d+N_0}{D_2d^2+D_1d+D_0}&#10;\end{align}&#10;where&#10;\begin{align*}&#10;N_0 &amp;= H(k_1L_1^2+k_2L_2^2)\\&#10;N_1 &amp;= k_1L_1(H+l_{0_1})-k_2L_2(H+l_{0_2})\\&#10;N_2 &amp;=k_1l_{0_1}+k_2l_{0_2}\\&#10;D_0&amp;=k_1L_1^2+k_2L_2^2\\&#10;D_1 &amp;= 2(k_1L_1-k_2L_2)\\&#10;D_2&amp;=k_1+k_2&#10;\end{align*}&#10;&#10;\end{document}"/>
  <p:tag name="IGUANATEXSIZE" val="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k_1&amp;=k_2=k\\&#10;l_{0_1}&amp;=l_{0_2}=H&#10;\end{align*}&#10;\end{document}"/>
  <p:tag name="IGUANATEXSIZE" val="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K(d) =  \frac{2(L^2+d^2)k_sk}{(k_s+2k)d^2+2kL^2}&#10;\end{align*}&#10;\end{document}"/>
  <p:tag name="IGUANATEXSIZE" val="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l_0 = H&#10;\end{align*}&#10;\end{document}"/>
  <p:tag name="IGUANATEXSIZE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W_{\ddot{x}_s}(s) = \frac{50s+500}{s^2+50s+1200}&#10;\end{align*}&#10;\end{document}"/>
  <p:tag name="IGUANATEXSIZE" val="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W_{x_{us}} &amp;= \frac{500}{s+10}\\\end{align*}&#10;\end{document}"/>
  <p:tag name="IGUANATEXSIZE" val="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W_{x_{ur}} &amp;= \frac{0.5}{s+20}&#10;\end{align*}&#10;\end{document}"/>
  <p:tag name="IGUANATEXSIZE" val="20"/>
</p:tagLst>
</file>

<file path=ppt/theme/theme1.xml><?xml version="1.0" encoding="utf-8"?>
<a:theme xmlns:a="http://schemas.openxmlformats.org/drawingml/2006/main" name="cimar2008">
  <a:themeElements>
    <a:clrScheme name="cimar2005_bw_ne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mar2005_bw_n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imar2005_bw_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mar2005_bw_n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mar2005_bw_n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mar2005_bw_n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mar2005_bw_n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mar2005_bw_n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mar2005_bw_n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mar2005_bw_n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mar2005_bw_n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mar2005_bw_n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mar2005_bw_n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mar2005_bw_n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CIMAR1</Template>
  <TotalTime>333</TotalTime>
  <Words>1675</Words>
  <Application>Microsoft Office PowerPoint</Application>
  <PresentationFormat>On-screen Show (4:3)</PresentationFormat>
  <Paragraphs>564</Paragraphs>
  <Slides>83</Slides>
  <Notes>28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86" baseType="lpstr">
      <vt:lpstr>cimar2008</vt:lpstr>
      <vt:lpstr>Visio</vt:lpstr>
      <vt:lpstr>Equation</vt:lpstr>
      <vt:lpstr>Autonomous Vehicle Development</vt:lpstr>
      <vt:lpstr> Topics</vt:lpstr>
      <vt:lpstr> Navigation with Static Obstacles</vt:lpstr>
      <vt:lpstr>PowerPoint Presentation</vt:lpstr>
      <vt:lpstr>Technical Challenges</vt:lpstr>
      <vt:lpstr>Vehicle System</vt:lpstr>
      <vt:lpstr>Sensor Systems</vt:lpstr>
      <vt:lpstr>PowerPoint Presentation</vt:lpstr>
      <vt:lpstr>PowerPoint Presentation</vt:lpstr>
      <vt:lpstr>2005 DARPA GC Results</vt:lpstr>
      <vt:lpstr>PowerPoint Presentation</vt:lpstr>
      <vt:lpstr> Topics</vt:lpstr>
      <vt:lpstr>Urban Area Nav. Problem Statement</vt:lpstr>
      <vt:lpstr>Sample Road Network Data File (RNDF)</vt:lpstr>
      <vt:lpstr>Sample Mission Data File (MDF)</vt:lpstr>
      <vt:lpstr>2007 Urban Challenge</vt:lpstr>
      <vt:lpstr>Basic Navigation</vt:lpstr>
      <vt:lpstr>Basic Navigation</vt:lpstr>
      <vt:lpstr>PowerPoint Presentation</vt:lpstr>
      <vt:lpstr>PowerPoint Presentation</vt:lpstr>
      <vt:lpstr>New Technical Challenges</vt:lpstr>
      <vt:lpstr>Urban NaviGator</vt:lpstr>
      <vt:lpstr>High Level of Complexity</vt:lpstr>
      <vt:lpstr>PowerPoint Presentation</vt:lpstr>
      <vt:lpstr>PowerPoint Presentation</vt:lpstr>
      <vt:lpstr>PowerPoint Presentation</vt:lpstr>
      <vt:lpstr>Test Area A</vt:lpstr>
      <vt:lpstr>Finals</vt:lpstr>
      <vt:lpstr> Topics</vt:lpstr>
      <vt:lpstr>Convoy Operations - Important Points</vt:lpstr>
      <vt:lpstr>Controller</vt:lpstr>
      <vt:lpstr>Tether Approach</vt:lpstr>
      <vt:lpstr>Vision approach</vt:lpstr>
      <vt:lpstr>PowerPoint Presentation</vt:lpstr>
      <vt:lpstr>PowerPoint Presentation</vt:lpstr>
      <vt:lpstr>Vision Sensor</vt:lpstr>
      <vt:lpstr> Topics</vt:lpstr>
      <vt:lpstr>Autonomous Range Clearance</vt:lpstr>
      <vt:lpstr>Autonomous Range Clearance</vt:lpstr>
      <vt:lpstr>Autonomous Range Clearance</vt:lpstr>
      <vt:lpstr>Autonomous Range Clearance</vt:lpstr>
      <vt:lpstr> Topics</vt:lpstr>
      <vt:lpstr>Vehicle / Manipulation Integration</vt:lpstr>
      <vt:lpstr>Objective</vt:lpstr>
      <vt:lpstr>Objective</vt:lpstr>
      <vt:lpstr>Terminology</vt:lpstr>
      <vt:lpstr>Terminology</vt:lpstr>
      <vt:lpstr>Terminology</vt:lpstr>
      <vt:lpstr>Kinestatic Control Introductory Example</vt:lpstr>
      <vt:lpstr>Kinestatic Control Introductory Example</vt:lpstr>
      <vt:lpstr>Testbed for this Work</vt:lpstr>
      <vt:lpstr>Testbed for this Work</vt:lpstr>
      <vt:lpstr>Spring Elements</vt:lpstr>
      <vt:lpstr>Sensed Inputs K matrix evaluated at each instant</vt:lpstr>
      <vt:lpstr>Control Schema</vt:lpstr>
      <vt:lpstr>Task</vt:lpstr>
      <vt:lpstr>PowerPoint Presentation</vt:lpstr>
      <vt:lpstr>PowerPoint Presentation</vt:lpstr>
      <vt:lpstr>PowerPoint Presentation</vt:lpstr>
      <vt:lpstr>PowerPoint Presentation</vt:lpstr>
      <vt:lpstr>Summary</vt:lpstr>
      <vt:lpstr> Topics</vt:lpstr>
      <vt:lpstr>Adjustable Stiffness Suspension Mechanism</vt:lpstr>
      <vt:lpstr>Variable Stiffness Mechanism</vt:lpstr>
      <vt:lpstr>Effective Stiffness</vt:lpstr>
      <vt:lpstr>Plot of Effective Stiffness</vt:lpstr>
      <vt:lpstr>Determination of Free Length</vt:lpstr>
      <vt:lpstr>Plot of Overall Free Length</vt:lpstr>
      <vt:lpstr>Application to Suspension System</vt:lpstr>
      <vt:lpstr>PowerPoint Presentation</vt:lpstr>
      <vt:lpstr>Plot of Effective Stiffness</vt:lpstr>
      <vt:lpstr>Passive vs. Active System</vt:lpstr>
      <vt:lpstr>Controller Design</vt:lpstr>
      <vt:lpstr>Performance Weights</vt:lpstr>
      <vt:lpstr>Discrete Event Road bump at speed of 40 mph</vt:lpstr>
      <vt:lpstr>Discrete Event – Time Domain Results</vt:lpstr>
      <vt:lpstr>Discrete Event – Time Domain Results</vt:lpstr>
      <vt:lpstr>New Design</vt:lpstr>
      <vt:lpstr>PowerPoint Presentation</vt:lpstr>
      <vt:lpstr>Conclusion</vt:lpstr>
      <vt:lpstr> Topics</vt:lpstr>
      <vt:lpstr>Research Direction</vt:lpstr>
      <vt:lpstr> 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Autonomous Vehicle Development</dc:title>
  <dc:creator>carl</dc:creator>
  <cp:lastModifiedBy>carl</cp:lastModifiedBy>
  <cp:revision>50</cp:revision>
  <dcterms:created xsi:type="dcterms:W3CDTF">2011-10-23T12:38:46Z</dcterms:created>
  <dcterms:modified xsi:type="dcterms:W3CDTF">2012-02-01T14:32:07Z</dcterms:modified>
</cp:coreProperties>
</file>